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ma" ContentType="audio/unknown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5" r:id="rId1"/>
  </p:sldMasterIdLst>
  <p:notesMasterIdLst>
    <p:notesMasterId r:id="rId29"/>
  </p:notesMasterIdLst>
  <p:sldIdLst>
    <p:sldId id="256" r:id="rId2"/>
    <p:sldId id="257" r:id="rId3"/>
    <p:sldId id="270" r:id="rId4"/>
    <p:sldId id="293" r:id="rId5"/>
    <p:sldId id="283" r:id="rId6"/>
    <p:sldId id="272" r:id="rId7"/>
    <p:sldId id="289" r:id="rId8"/>
    <p:sldId id="290" r:id="rId9"/>
    <p:sldId id="291" r:id="rId10"/>
    <p:sldId id="265" r:id="rId11"/>
    <p:sldId id="266" r:id="rId12"/>
    <p:sldId id="282" r:id="rId13"/>
    <p:sldId id="267" r:id="rId14"/>
    <p:sldId id="287" r:id="rId15"/>
    <p:sldId id="298" r:id="rId16"/>
    <p:sldId id="288" r:id="rId17"/>
    <p:sldId id="292" r:id="rId18"/>
    <p:sldId id="295" r:id="rId19"/>
    <p:sldId id="296" r:id="rId20"/>
    <p:sldId id="262" r:id="rId21"/>
    <p:sldId id="263" r:id="rId22"/>
    <p:sldId id="264" r:id="rId23"/>
    <p:sldId id="294" r:id="rId24"/>
    <p:sldId id="277" r:id="rId25"/>
    <p:sldId id="286" r:id="rId26"/>
    <p:sldId id="278" r:id="rId27"/>
    <p:sldId id="280" r:id="rId28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FF6666"/>
    <a:srgbClr val="FFB400"/>
    <a:srgbClr val="FF8800"/>
    <a:srgbClr val="CC0000"/>
    <a:srgbClr val="99CC00"/>
    <a:srgbClr val="669900"/>
    <a:srgbClr val="9933CC"/>
    <a:srgbClr val="AA66CC"/>
    <a:srgbClr val="21B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740" autoAdjust="0"/>
  </p:normalViewPr>
  <p:slideViewPr>
    <p:cSldViewPr snapToGrid="0" snapToObjects="1">
      <p:cViewPr varScale="1">
        <p:scale>
          <a:sx n="53" d="100"/>
          <a:sy n="53" d="100"/>
        </p:scale>
        <p:origin x="-960" y="-112"/>
      </p:cViewPr>
      <p:guideLst>
        <p:guide orient="horz" pos="2159"/>
        <p:guide pos="77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705668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 smtClean="0"/>
              <a:t>Cloud environment for running Python, Java, and Go based web applications</a:t>
            </a:r>
          </a:p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Since we have mentioned the user interface, let’s take a look at our application.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Move to the next</a:t>
            </a:r>
            <a:r>
              <a:rPr lang="en-US" baseline="0" dirty="0" smtClean="0"/>
              <a:t> slide after 3 seconds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B1A8ED9-A90F-43A0-A471-4F79F54F87D6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r>
              <a:rPr lang="en-US" dirty="0" smtClean="0"/>
              <a:t>Introduce team</a:t>
            </a:r>
            <a:r>
              <a:rPr lang="en-US" baseline="0" dirty="0" smtClean="0"/>
              <a:t> members. Each member introduce </a:t>
            </a:r>
            <a:r>
              <a:rPr lang="en-US" baseline="0" dirty="0" err="1" smtClean="0"/>
              <a:t>brifely</a:t>
            </a:r>
            <a:r>
              <a:rPr lang="en-US" baseline="0" dirty="0" smtClean="0"/>
              <a:t> themselves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Current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Basic user creation and authentication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Mid-October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Database design finalized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Basic tournaments running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Web interfaces mocked up and working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End of October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Advanced tournaments running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Sharing tournaments with friends (Facebook/Twitter)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r>
              <a:rPr lang="en-US" dirty="0" smtClean="0"/>
              <a:t>Mid-November</a:t>
            </a:r>
          </a:p>
          <a:p>
            <a:r>
              <a:rPr lang="en-US" dirty="0" smtClean="0"/>
              <a:t>Polished user interfaces</a:t>
            </a:r>
          </a:p>
          <a:p>
            <a:r>
              <a:rPr lang="en-US" dirty="0" smtClean="0"/>
              <a:t>Beta testing and fixes</a:t>
            </a:r>
          </a:p>
          <a:p>
            <a:r>
              <a:rPr lang="en-US" dirty="0" smtClean="0"/>
              <a:t>Betting odds calculator</a:t>
            </a:r>
          </a:p>
          <a:p>
            <a:r>
              <a:rPr lang="en-US" dirty="0" smtClean="0"/>
              <a:t>End of November</a:t>
            </a:r>
          </a:p>
          <a:p>
            <a:r>
              <a:rPr lang="en-US" dirty="0" smtClean="0"/>
              <a:t>1.0 Release</a:t>
            </a:r>
          </a:p>
          <a:p>
            <a:r>
              <a:rPr lang="en-US" dirty="0" smtClean="0"/>
              <a:t>Future</a:t>
            </a:r>
          </a:p>
          <a:p>
            <a:r>
              <a:rPr lang="en-US" dirty="0" smtClean="0"/>
              <a:t>Continued support</a:t>
            </a:r>
          </a:p>
          <a:p>
            <a:r>
              <a:rPr lang="en-US" dirty="0" smtClean="0"/>
              <a:t>Feature requests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Move to the next</a:t>
            </a:r>
            <a:r>
              <a:rPr lang="en-US" baseline="0" dirty="0" smtClean="0"/>
              <a:t> slide after 4 seconds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B1A8ED9-A90F-43A0-A471-4F79F54F87D6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We’ve got four things</a:t>
            </a:r>
            <a:r>
              <a:rPr lang="en-US" baseline="0" dirty="0" smtClean="0"/>
              <a:t> that we’d like to talk about in this presentation, web tournaments. 1.</a:t>
            </a:r>
            <a:r>
              <a:rPr lang="en-US" altLang="ko-KR" sz="1100" b="1" dirty="0" smtClean="0">
                <a:solidFill>
                  <a:srgbClr val="21B5E5"/>
                </a:solidFill>
                <a:latin typeface="Roboto Regular"/>
                <a:ea typeface="08서울남산체 L" pitchFamily="18" charset="-127"/>
                <a:cs typeface="Roboto Regular"/>
              </a:rPr>
              <a:t> Web Tournaments, </a:t>
            </a:r>
            <a:r>
              <a:rPr lang="en-US" altLang="ko-KR" sz="1100" b="1" dirty="0" smtClean="0">
                <a:solidFill>
                  <a:srgbClr val="AA66CC"/>
                </a:solidFill>
                <a:latin typeface="Roboto Regular"/>
                <a:ea typeface="Arial" charset="0"/>
                <a:cs typeface="Roboto Regular"/>
              </a:rPr>
              <a:t>2. Application Analysis we are</a:t>
            </a:r>
            <a:r>
              <a:rPr lang="en-US" altLang="ko-KR" sz="1100" b="1" baseline="0" dirty="0" smtClean="0">
                <a:solidFill>
                  <a:srgbClr val="AA66CC"/>
                </a:solidFill>
                <a:latin typeface="Roboto Regular"/>
                <a:ea typeface="Arial" charset="0"/>
                <a:cs typeface="Roboto Regular"/>
              </a:rPr>
              <a:t> going to check more of </a:t>
            </a:r>
            <a:endParaRPr lang="ko-KR" altLang="en-US" sz="1100" b="1" dirty="0" smtClean="0">
              <a:solidFill>
                <a:srgbClr val="AA66CC"/>
              </a:solidFill>
              <a:latin typeface="Roboto Regular"/>
              <a:ea typeface="Arial" charset="0"/>
              <a:cs typeface="Roboto Regular"/>
            </a:endParaRPr>
          </a:p>
          <a:p>
            <a:r>
              <a:rPr lang="en-US" dirty="0" smtClean="0"/>
              <a:t> 3. Development Process (changes that we had to made and what we implemented) Lastly,</a:t>
            </a:r>
            <a:r>
              <a:rPr lang="en-US" baseline="0" dirty="0" smtClean="0"/>
              <a:t> 5 minutes demo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 to the next</a:t>
            </a:r>
            <a:r>
              <a:rPr lang="en-US" baseline="0" dirty="0" smtClean="0"/>
              <a:t> slide after 3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B1A8ED9-A90F-43A0-A471-4F79F54F87D6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r>
              <a:rPr lang="en" dirty="0" smtClean="0"/>
              <a:t>Quickly drawing brackets and determining seeds by hand is tedious and time consuming.  There are currently no applications that will allow a user to quickly and easily set up a bracket without having to deal with some aspect of setup manually. </a:t>
            </a:r>
            <a:r>
              <a:rPr lang="en-US" dirty="0" smtClean="0"/>
              <a:t>Our application</a:t>
            </a:r>
            <a:r>
              <a:rPr lang="en-US" baseline="0" dirty="0" smtClean="0"/>
              <a:t> does this job.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</a:t>
            </a:r>
            <a:r>
              <a:rPr lang="en-US" baseline="0" dirty="0" smtClean="0"/>
              <a:t> target audience for our app is e</a:t>
            </a:r>
            <a:r>
              <a:rPr lang="en-US" dirty="0" smtClean="0"/>
              <a:t>veryone</a:t>
            </a:r>
            <a:r>
              <a:rPr lang="en-US" baseline="0" dirty="0" smtClean="0"/>
              <a:t> who wants to set up their own tournament can be users. Here everyone, including non tech people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Move to the next</a:t>
            </a:r>
            <a:r>
              <a:rPr lang="en-US" baseline="0" dirty="0" smtClean="0"/>
              <a:t> slide after 2 seconds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B1A8ED9-A90F-43A0-A471-4F79F54F87D6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AD295-F53E-CD4B-81F3-1207A6386B29}" type="datetimeFigureOut">
              <a:rPr lang="en-US" smtClean="0"/>
              <a:t>12/7/12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B595C-86DC-9343-AE26-D5037FFFE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7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AD295-F53E-CD4B-81F3-1207A6386B29}" type="datetimeFigureOut">
              <a:rPr lang="en-US" smtClean="0"/>
              <a:t>12/7/12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B595C-86DC-9343-AE26-D5037FFFE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42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AD295-F53E-CD4B-81F3-1207A6386B29}" type="datetimeFigureOut">
              <a:rPr lang="en-US" smtClean="0"/>
              <a:t>12/7/12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B595C-86DC-9343-AE26-D5037FFFE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0801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x" type="tx">
  <p:cSld name="tx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AD295-F53E-CD4B-81F3-1207A6386B29}" type="datetimeFigureOut">
              <a:rPr lang="en-US" smtClean="0"/>
              <a:t>12/7/12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B595C-86DC-9343-AE26-D5037FFFE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51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AD295-F53E-CD4B-81F3-1207A6386B29}" type="datetimeFigureOut">
              <a:rPr lang="en-US" smtClean="0"/>
              <a:t>12/7/12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B595C-86DC-9343-AE26-D5037FFFE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28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AD295-F53E-CD4B-81F3-1207A6386B29}" type="datetimeFigureOut">
              <a:rPr lang="en-US" smtClean="0"/>
              <a:t>12/7/12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B595C-86DC-9343-AE26-D5037FFFE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65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AD295-F53E-CD4B-81F3-1207A6386B29}" type="datetimeFigureOut">
              <a:rPr lang="en-US" smtClean="0"/>
              <a:t>12/7/12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B595C-86DC-9343-AE26-D5037FFFE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57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AD295-F53E-CD4B-81F3-1207A6386B29}" type="datetimeFigureOut">
              <a:rPr lang="en-US" smtClean="0"/>
              <a:t>12/7/12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B595C-86DC-9343-AE26-D5037FFFE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985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AD295-F53E-CD4B-81F3-1207A6386B29}" type="datetimeFigureOut">
              <a:rPr lang="en-US" smtClean="0"/>
              <a:t>12/7/12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B595C-86DC-9343-AE26-D5037FFFE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8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AD295-F53E-CD4B-81F3-1207A6386B29}" type="datetimeFigureOut">
              <a:rPr lang="en-US" smtClean="0"/>
              <a:t>12/7/12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B595C-86DC-9343-AE26-D5037FFFE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37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AD295-F53E-CD4B-81F3-1207A6386B29}" type="datetimeFigureOut">
              <a:rPr lang="en-US" smtClean="0"/>
              <a:t>12/7/12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B595C-86DC-9343-AE26-D5037FFFE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73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AD295-F53E-CD4B-81F3-1207A6386B29}" type="datetimeFigureOut">
              <a:rPr lang="en-US" smtClean="0"/>
              <a:t>12/7/12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B595C-86DC-9343-AE26-D5037FFFE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46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Roboto Regular"/>
          <a:ea typeface="+mj-ea"/>
          <a:cs typeface="Roboto Regular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gif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7.xml"/><Relationship Id="rId5" Type="http://schemas.openxmlformats.org/officeDocument/2006/relationships/image" Target="../media/image29.png"/><Relationship Id="rId6" Type="http://schemas.openxmlformats.org/officeDocument/2006/relationships/image" Target="../media/image3.png"/><Relationship Id="rId1" Type="http://schemas.microsoft.com/office/2007/relationships/media" Target="../media/media4.wma"/><Relationship Id="rId2" Type="http://schemas.openxmlformats.org/officeDocument/2006/relationships/audio" Target="../media/media4.wma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3.png"/><Relationship Id="rId1" Type="http://schemas.microsoft.com/office/2007/relationships/media" Target="../media/media5.wma"/><Relationship Id="rId2" Type="http://schemas.openxmlformats.org/officeDocument/2006/relationships/audio" Target="../media/media5.wma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4.xml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319-project.appspot.com/" TargetMode="External"/><Relationship Id="rId4" Type="http://schemas.openxmlformats.org/officeDocument/2006/relationships/image" Target="../media/image4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microsoft.com/office/2007/relationships/media" Target="../media/media1.wma"/><Relationship Id="rId2" Type="http://schemas.openxmlformats.org/officeDocument/2006/relationships/audio" Target="../media/media1.wma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microsoft.com/office/2007/relationships/media" Target="../media/media2.wma"/><Relationship Id="rId2" Type="http://schemas.openxmlformats.org/officeDocument/2006/relationships/audio" Target="../media/media2.wma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6.gif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3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1" Type="http://schemas.microsoft.com/office/2007/relationships/media" Target="../media/media3.wma"/><Relationship Id="rId2" Type="http://schemas.openxmlformats.org/officeDocument/2006/relationships/audio" Target="../media/media3.wm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85800" y="1927412"/>
            <a:ext cx="7772400" cy="2988235"/>
          </a:xfrm>
          <a:prstGeom prst="round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685800" y="2158409"/>
            <a:ext cx="7772400" cy="1292631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algn="ctr">
              <a:buNone/>
            </a:pPr>
            <a:r>
              <a:rPr lang="en" sz="7200" dirty="0">
                <a:solidFill>
                  <a:schemeClr val="bg1"/>
                </a:solidFill>
                <a:latin typeface="Myriad Pro Semibold"/>
                <a:cs typeface="Myriad Pro Semibold"/>
              </a:rPr>
              <a:t>Web Tournaments</a:t>
            </a:r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965879" y="3886200"/>
            <a:ext cx="7210140" cy="677078"/>
          </a:xfrm>
          <a:prstGeom prst="rect">
            <a:avLst/>
          </a:prstGeom>
        </p:spPr>
        <p:txBody>
          <a:bodyPr wrap="square" lIns="91425" tIns="91425" rIns="91425" bIns="91425" anchor="t" anchorCtr="0">
            <a:spAutoFit/>
          </a:bodyPr>
          <a:lstStyle/>
          <a:p>
            <a:pPr algn="r"/>
            <a:r>
              <a:rPr lang="en-US" dirty="0" smtClean="0">
                <a:solidFill>
                  <a:srgbClr val="FFFFFF"/>
                </a:solidFill>
              </a:rPr>
              <a:t>GROUP 7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96345" y="-70068"/>
            <a:ext cx="9345448" cy="1487706"/>
          </a:xfrm>
          <a:prstGeom prst="rect">
            <a:avLst/>
          </a:prstGeom>
          <a:solidFill>
            <a:srgbClr val="AA66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57200" y="555893"/>
            <a:ext cx="8229600" cy="861744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 sz="4400" dirty="0">
                <a:solidFill>
                  <a:srgbClr val="FFFFFF"/>
                </a:solidFill>
                <a:latin typeface="Roboto Regular"/>
                <a:cs typeface="Roboto Regular"/>
              </a:rPr>
              <a:t>Platform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3711755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lnSpc>
                <a:spcPct val="150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dirty="0">
                <a:solidFill>
                  <a:srgbClr val="262626"/>
                </a:solidFill>
                <a:latin typeface="Roboto Regular"/>
                <a:cs typeface="Roboto Regular"/>
              </a:rPr>
              <a:t>Google AppEngine</a:t>
            </a:r>
          </a:p>
          <a:p>
            <a:pPr marL="971550" lvl="1" indent="-381000">
              <a:lnSpc>
                <a:spcPct val="150000"/>
              </a:lnSpc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 Regular"/>
                <a:cs typeface="Roboto Condensed Regular"/>
              </a:rPr>
              <a:t>Easy</a:t>
            </a:r>
            <a:endParaRPr lang="en" dirty="0">
              <a:solidFill>
                <a:schemeClr val="tx1">
                  <a:lumMod val="65000"/>
                  <a:lumOff val="35000"/>
                </a:schemeClr>
              </a:solidFill>
              <a:latin typeface="Roboto Condensed Regular"/>
              <a:cs typeface="Roboto Condensed Regular"/>
            </a:endParaRPr>
          </a:p>
          <a:p>
            <a:pPr marL="971550" lvl="1" indent="-381000">
              <a:lnSpc>
                <a:spcPct val="150000"/>
              </a:lnSpc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 Regular"/>
                <a:cs typeface="Roboto Condensed Regular"/>
              </a:rPr>
              <a:t>Affordable</a:t>
            </a:r>
          </a:p>
          <a:p>
            <a:pPr marL="971550" lvl="1" indent="-381000">
              <a:lnSpc>
                <a:spcPct val="150000"/>
              </a:lnSpc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chemeClr val="tx1">
                    <a:lumMod val="65000"/>
                    <a:lumOff val="35000"/>
                  </a:schemeClr>
                </a:solidFill>
                <a:latin typeface="Roboto Condensed Regular"/>
                <a:cs typeface="Roboto Condensed Regular"/>
              </a:rPr>
              <a:t>Scaleable</a:t>
            </a:r>
          </a:p>
          <a:p>
            <a:endParaRPr lang="en" dirty="0">
              <a:solidFill>
                <a:srgbClr val="262626"/>
              </a:solidFill>
              <a:latin typeface="Roboto Regular"/>
              <a:cs typeface="Roboto Regular"/>
            </a:endParaRPr>
          </a:p>
        </p:txBody>
      </p:sp>
      <p:pic>
        <p:nvPicPr>
          <p:cNvPr id="2" name="Picture 1" descr="google-app-engine-1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292" y="1628591"/>
            <a:ext cx="3068914" cy="30689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96345" y="-70068"/>
            <a:ext cx="9345448" cy="1487706"/>
          </a:xfrm>
          <a:prstGeom prst="rect">
            <a:avLst/>
          </a:prstGeom>
          <a:solidFill>
            <a:srgbClr val="AA66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57200" y="555893"/>
            <a:ext cx="8229600" cy="861744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 sz="4400" dirty="0">
                <a:solidFill>
                  <a:srgbClr val="FFFFFF"/>
                </a:solidFill>
                <a:latin typeface="Roboto Regular"/>
                <a:cs typeface="Roboto Regular"/>
              </a:rPr>
              <a:t>Languages / Frameworks</a:t>
            </a: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93727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Regular"/>
                <a:cs typeface="Roboto Regular"/>
              </a:rPr>
              <a:t>Python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Roboto Regular"/>
              <a:cs typeface="Roboto Regular"/>
            </a:endParaRPr>
          </a:p>
          <a:p>
            <a:pPr marL="38100" lvl="0" indent="0" rtl="0">
              <a:buClr>
                <a:srgbClr val="000000"/>
              </a:buClr>
              <a:buSzPct val="166666"/>
              <a:buNone/>
            </a:pPr>
            <a:endParaRPr lang="en" sz="1000" dirty="0">
              <a:solidFill>
                <a:schemeClr val="tx1">
                  <a:lumMod val="85000"/>
                  <a:lumOff val="15000"/>
                </a:schemeClr>
              </a:solidFill>
              <a:latin typeface="Roboto Regular"/>
              <a:cs typeface="Roboto Regular"/>
            </a:endParaRPr>
          </a:p>
          <a:p>
            <a:pPr marL="457200" lvl="0" indent="-4191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Regular"/>
                <a:cs typeface="Roboto Regular"/>
              </a:rPr>
              <a:t>Flask</a:t>
            </a:r>
            <a:endParaRPr lang="en" dirty="0">
              <a:solidFill>
                <a:schemeClr val="tx1">
                  <a:lumMod val="85000"/>
                  <a:lumOff val="15000"/>
                </a:schemeClr>
              </a:solidFill>
              <a:latin typeface="Roboto Regular"/>
              <a:cs typeface="Roboto Regular"/>
            </a:endParaRPr>
          </a:p>
          <a:p>
            <a:pPr marL="914400" lvl="1" indent="-381000" rtl="0"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-US" dirty="0" smtClean="0">
                <a:solidFill>
                  <a:srgbClr val="595959"/>
                </a:solidFill>
                <a:latin typeface="Roboto Condensed Regular"/>
                <a:cs typeface="Roboto Condensed Regular"/>
              </a:rPr>
              <a:t>A lightweight</a:t>
            </a:r>
            <a:r>
              <a:rPr lang="en" dirty="0" smtClean="0">
                <a:solidFill>
                  <a:srgbClr val="595959"/>
                </a:solidFill>
                <a:latin typeface="Roboto Condensed Regular"/>
                <a:cs typeface="Roboto Condensed Regular"/>
              </a:rPr>
              <a:t> </a:t>
            </a:r>
            <a:r>
              <a:rPr lang="en-US" dirty="0">
                <a:solidFill>
                  <a:srgbClr val="595959"/>
                </a:solidFill>
                <a:latin typeface="Roboto Condensed Regular"/>
                <a:cs typeface="Roboto Condensed Regular"/>
              </a:rPr>
              <a:t>P</a:t>
            </a:r>
            <a:r>
              <a:rPr lang="en" dirty="0" smtClean="0">
                <a:solidFill>
                  <a:srgbClr val="595959"/>
                </a:solidFill>
                <a:latin typeface="Roboto Condensed Regular"/>
                <a:cs typeface="Roboto Condensed Regular"/>
              </a:rPr>
              <a:t>ython </a:t>
            </a:r>
            <a:r>
              <a:rPr lang="en" dirty="0">
                <a:solidFill>
                  <a:srgbClr val="595959"/>
                </a:solidFill>
                <a:latin typeface="Roboto Condensed Regular"/>
                <a:cs typeface="Roboto Condensed Regular"/>
              </a:rPr>
              <a:t>web framework</a:t>
            </a:r>
          </a:p>
          <a:p>
            <a:pPr marL="457200" lvl="0" indent="-4191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Regular"/>
                <a:cs typeface="Roboto Regular"/>
              </a:rPr>
              <a:t>AppEngine </a:t>
            </a: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Roboto Regular"/>
                <a:cs typeface="Roboto Regular"/>
              </a:rPr>
              <a:t>Datastore</a:t>
            </a:r>
          </a:p>
          <a:p>
            <a:pPr marL="914400" lvl="1" indent="-381000" rtl="0"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595959"/>
                </a:solidFill>
                <a:latin typeface="Roboto Condensed Regular"/>
                <a:cs typeface="Roboto Condensed Regular"/>
              </a:rPr>
              <a:t>Delicious NoSQL database</a:t>
            </a:r>
          </a:p>
          <a:p>
            <a:pPr marL="457200" lvl="0" indent="-4191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Roboto Regular"/>
                <a:cs typeface="Roboto Regular"/>
              </a:rPr>
              <a:t>jQuery</a:t>
            </a:r>
          </a:p>
          <a:p>
            <a:pPr marL="914400" lvl="1" indent="-381000" rtl="0"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595959"/>
                </a:solidFill>
                <a:latin typeface="Roboto Condensed Regular"/>
                <a:cs typeface="Roboto Condensed Regular"/>
              </a:rPr>
              <a:t>Making JavaScript not horrible since 2006</a:t>
            </a:r>
          </a:p>
          <a:p>
            <a:pPr marL="457200" lvl="0" indent="-419100" rtl="0"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Regular"/>
                <a:cs typeface="Roboto Regular"/>
              </a:rPr>
              <a:t>SV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Regular"/>
                <a:cs typeface="Roboto Regular"/>
              </a:rPr>
              <a:t>G</a:t>
            </a:r>
            <a:endParaRPr lang="en" dirty="0">
              <a:solidFill>
                <a:schemeClr val="tx1">
                  <a:lumMod val="85000"/>
                  <a:lumOff val="15000"/>
                </a:schemeClr>
              </a:solidFill>
              <a:latin typeface="Roboto Regular"/>
              <a:cs typeface="Roboto Regular"/>
            </a:endParaRPr>
          </a:p>
          <a:p>
            <a:pPr marL="914400" lvl="1" indent="-381000"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595959"/>
                </a:solidFill>
                <a:latin typeface="Roboto Condensed Regular"/>
                <a:cs typeface="Roboto Condensed Regular"/>
              </a:rPr>
              <a:t>Displaying tournament bracket</a:t>
            </a:r>
          </a:p>
        </p:txBody>
      </p:sp>
      <p:pic>
        <p:nvPicPr>
          <p:cNvPr id="2" name="Picture 1" descr="python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988" y="1446836"/>
            <a:ext cx="1156172" cy="1156172"/>
          </a:xfrm>
          <a:prstGeom prst="rect">
            <a:avLst/>
          </a:prstGeom>
        </p:spPr>
      </p:pic>
      <p:pic>
        <p:nvPicPr>
          <p:cNvPr id="3" name="Picture 2" descr="jquery_log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639" y="4680527"/>
            <a:ext cx="1695062" cy="832662"/>
          </a:xfrm>
          <a:prstGeom prst="rect">
            <a:avLst/>
          </a:prstGeom>
        </p:spPr>
      </p:pic>
      <p:pic>
        <p:nvPicPr>
          <p:cNvPr id="5" name="Picture 4" descr="HTML5_Logo_5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400" y="5893897"/>
            <a:ext cx="844562" cy="844562"/>
          </a:xfrm>
          <a:prstGeom prst="rect">
            <a:avLst/>
          </a:prstGeom>
        </p:spPr>
      </p:pic>
      <p:pic>
        <p:nvPicPr>
          <p:cNvPr id="6" name="Picture 5" descr="flask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990" y="2603008"/>
            <a:ext cx="883766" cy="788799"/>
          </a:xfrm>
          <a:prstGeom prst="rect">
            <a:avLst/>
          </a:prstGeom>
        </p:spPr>
      </p:pic>
      <p:pic>
        <p:nvPicPr>
          <p:cNvPr id="7" name="Picture 6" descr="appengine-100x10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812" y="3513671"/>
            <a:ext cx="932150" cy="932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chitectural view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675" y="1270135"/>
            <a:ext cx="9618559" cy="548024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96345" y="-70068"/>
            <a:ext cx="9345448" cy="1487706"/>
          </a:xfrm>
          <a:prstGeom prst="rect">
            <a:avLst/>
          </a:prstGeom>
          <a:solidFill>
            <a:srgbClr val="AA66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457200" y="555893"/>
            <a:ext cx="8229600" cy="861744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-US" sz="4400" dirty="0" smtClean="0">
                <a:solidFill>
                  <a:srgbClr val="FFFFFF"/>
                </a:solidFill>
                <a:latin typeface="Roboto Regular"/>
                <a:cs typeface="Roboto Regular"/>
              </a:rPr>
              <a:t>Architectural View</a:t>
            </a:r>
            <a:endParaRPr lang="en" sz="4400" dirty="0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pic>
        <p:nvPicPr>
          <p:cNvPr id="5" name="Picture 4" descr="google-app-engine-1.jpeg"/>
          <p:cNvPicPr>
            <a:picLocks noChangeAspect="1"/>
          </p:cNvPicPr>
          <p:nvPr/>
        </p:nvPicPr>
        <p:blipFill>
          <a:blip r:embed="rId4">
            <a:alphaModFix amt="1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563" y="1718315"/>
            <a:ext cx="3621559" cy="362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1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96345" y="-70068"/>
            <a:ext cx="9345448" cy="1487706"/>
          </a:xfrm>
          <a:prstGeom prst="rect">
            <a:avLst/>
          </a:prstGeom>
          <a:solidFill>
            <a:srgbClr val="AA66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0000"/>
              </a:solidFill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457200" y="555893"/>
            <a:ext cx="8229600" cy="861744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 sz="4400" dirty="0">
                <a:solidFill>
                  <a:schemeClr val="bg1"/>
                </a:solidFill>
                <a:latin typeface="Roboto Regular"/>
                <a:cs typeface="Roboto Regular"/>
              </a:rPr>
              <a:t>Collaboration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457200" y="1308220"/>
            <a:ext cx="8229600" cy="6119594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lnSpc>
                <a:spcPct val="150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dirty="0" smtClean="0">
                <a:latin typeface="Roboto Regular"/>
                <a:cs typeface="Roboto Regular"/>
              </a:rPr>
              <a:t>Github</a:t>
            </a:r>
            <a:endParaRPr lang="en" dirty="0">
              <a:latin typeface="Roboto Regular"/>
              <a:cs typeface="Roboto Regular"/>
            </a:endParaRPr>
          </a:p>
          <a:p>
            <a:pPr marL="914400" lvl="1" indent="-381000">
              <a:lnSpc>
                <a:spcPct val="150000"/>
              </a:lnSpc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595959"/>
                </a:solidFill>
                <a:latin typeface="Roboto Condensed Regular"/>
                <a:cs typeface="Roboto Condensed Regular"/>
              </a:rPr>
              <a:t>Easy code reviews on pull requests</a:t>
            </a:r>
          </a:p>
          <a:p>
            <a:pPr marL="914400" lvl="1" indent="-381000">
              <a:lnSpc>
                <a:spcPct val="150000"/>
              </a:lnSpc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595959"/>
                </a:solidFill>
                <a:latin typeface="Roboto Condensed Regular"/>
                <a:cs typeface="Roboto Condensed Regular"/>
              </a:rPr>
              <a:t>Easy branching for keeping code organized</a:t>
            </a:r>
          </a:p>
          <a:p>
            <a:pPr marL="914400" lvl="1" indent="-381000">
              <a:lnSpc>
                <a:spcPct val="150000"/>
              </a:lnSpc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595959"/>
                </a:solidFill>
                <a:latin typeface="Roboto Condensed Regular"/>
                <a:cs typeface="Roboto Condensed Regular"/>
              </a:rPr>
              <a:t>Maintainable after semester ends</a:t>
            </a:r>
          </a:p>
          <a:p>
            <a:pPr marL="914400" lvl="1" indent="-381000">
              <a:lnSpc>
                <a:spcPct val="150000"/>
              </a:lnSpc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595959"/>
                </a:solidFill>
                <a:latin typeface="Roboto Condensed Regular"/>
                <a:cs typeface="Roboto Condensed Regular"/>
              </a:rPr>
              <a:t>Stashing is invaluable when making quick </a:t>
            </a:r>
            <a:r>
              <a:rPr lang="en" dirty="0" smtClean="0">
                <a:solidFill>
                  <a:srgbClr val="595959"/>
                </a:solidFill>
                <a:latin typeface="Roboto Condensed Regular"/>
                <a:cs typeface="Roboto Condensed Regular"/>
              </a:rPr>
              <a:t>changes</a:t>
            </a:r>
            <a:endParaRPr lang="en-US" dirty="0" smtClean="0">
              <a:latin typeface="Roboto Regular"/>
              <a:cs typeface="Roboto Regular"/>
            </a:endParaRPr>
          </a:p>
          <a:p>
            <a:pPr marL="457200" lvl="0" indent="-419100">
              <a:lnSpc>
                <a:spcPct val="150000"/>
              </a:lnSpc>
              <a:buClr>
                <a:srgbClr val="000000"/>
              </a:buClr>
              <a:buSzPct val="166666"/>
            </a:pPr>
            <a:r>
              <a:rPr lang="en-US" dirty="0" err="1" smtClean="0">
                <a:latin typeface="Roboto Regular"/>
                <a:cs typeface="Roboto Regular"/>
              </a:rPr>
              <a:t>Trello</a:t>
            </a:r>
            <a:endParaRPr lang="en" dirty="0">
              <a:latin typeface="Roboto Regular"/>
              <a:cs typeface="Roboto Regular"/>
            </a:endParaRPr>
          </a:p>
          <a:p>
            <a:pPr marL="857250" lvl="1" indent="-419100">
              <a:lnSpc>
                <a:spcPct val="150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>
                <a:solidFill>
                  <a:srgbClr val="595959"/>
                </a:solidFill>
                <a:latin typeface="Roboto Condensed Regular"/>
                <a:cs typeface="Roboto Condensed Regular"/>
              </a:rPr>
              <a:t>Collaboration tool that organizes your </a:t>
            </a:r>
            <a:r>
              <a:rPr lang="en-US" dirty="0" smtClean="0">
                <a:solidFill>
                  <a:srgbClr val="595959"/>
                </a:solidFill>
                <a:latin typeface="Roboto Condensed Regular"/>
                <a:cs typeface="Roboto Condensed Regular"/>
              </a:rPr>
              <a:t>projects</a:t>
            </a:r>
            <a:endParaRPr lang="en-US" dirty="0" smtClean="0">
              <a:latin typeface="Roboto Regular"/>
              <a:cs typeface="Roboto Regular"/>
            </a:endParaRPr>
          </a:p>
          <a:p>
            <a:pPr marL="857250" lvl="1" indent="-419100">
              <a:lnSpc>
                <a:spcPct val="150000"/>
              </a:lnSpc>
              <a:buClr>
                <a:srgbClr val="000000"/>
              </a:buClr>
              <a:buSzPct val="166666"/>
              <a:buFont typeface="Arial"/>
              <a:buChar char="•"/>
            </a:pPr>
            <a:endParaRPr lang="en-US" dirty="0">
              <a:solidFill>
                <a:srgbClr val="595959"/>
              </a:solidFill>
              <a:latin typeface="Roboto Condensed Regular"/>
              <a:cs typeface="Roboto Condensed Regular"/>
            </a:endParaRPr>
          </a:p>
        </p:txBody>
      </p:sp>
      <p:pic>
        <p:nvPicPr>
          <p:cNvPr id="2" name="Picture 1" descr="githu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445" y="1271648"/>
            <a:ext cx="2057070" cy="2057070"/>
          </a:xfrm>
          <a:prstGeom prst="rect">
            <a:avLst/>
          </a:prstGeom>
        </p:spPr>
      </p:pic>
      <p:pic>
        <p:nvPicPr>
          <p:cNvPr id="6" name="Picture 5" descr="logo-blue-l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896" y="5299527"/>
            <a:ext cx="1094947" cy="10949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2-05 at 12.45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5658"/>
            <a:ext cx="9144000" cy="49442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96345" y="-70068"/>
            <a:ext cx="9345448" cy="1487706"/>
          </a:xfrm>
          <a:prstGeom prst="rect">
            <a:avLst/>
          </a:prstGeom>
          <a:solidFill>
            <a:srgbClr val="AA66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0000"/>
              </a:solidFill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457200" y="555893"/>
            <a:ext cx="8229600" cy="861744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-US" sz="4400" dirty="0" err="1" smtClean="0">
                <a:solidFill>
                  <a:schemeClr val="bg1"/>
                </a:solidFill>
                <a:latin typeface="Roboto Regular"/>
                <a:cs typeface="Roboto Regular"/>
              </a:rPr>
              <a:t>Github</a:t>
            </a:r>
            <a:endParaRPr lang="en" sz="4400" dirty="0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pic>
        <p:nvPicPr>
          <p:cNvPr id="2" name="Picture 1" descr="githu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665" y="4308293"/>
            <a:ext cx="2057070" cy="20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7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88" y="1421112"/>
            <a:ext cx="6680838" cy="529454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96345" y="-70068"/>
            <a:ext cx="9345448" cy="1487706"/>
          </a:xfrm>
          <a:prstGeom prst="rect">
            <a:avLst/>
          </a:prstGeom>
          <a:solidFill>
            <a:srgbClr val="AA66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0000"/>
              </a:solidFill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457200" y="555893"/>
            <a:ext cx="8229600" cy="861744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-US" sz="4400" dirty="0" err="1" smtClean="0">
                <a:solidFill>
                  <a:schemeClr val="bg1"/>
                </a:solidFill>
                <a:latin typeface="Roboto Regular"/>
                <a:cs typeface="Roboto Regular"/>
              </a:rPr>
              <a:t>Github</a:t>
            </a:r>
            <a:endParaRPr lang="en" sz="4400" dirty="0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pic>
        <p:nvPicPr>
          <p:cNvPr id="2" name="Picture 1" descr="githu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665" y="4308293"/>
            <a:ext cx="2057070" cy="20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7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96345" y="-70068"/>
            <a:ext cx="9345448" cy="1487706"/>
          </a:xfrm>
          <a:prstGeom prst="rect">
            <a:avLst/>
          </a:prstGeom>
          <a:solidFill>
            <a:srgbClr val="AA66C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0000"/>
              </a:solidFill>
            </a:endParaRPr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457200" y="555893"/>
            <a:ext cx="8229600" cy="861744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-US" sz="4400" dirty="0" err="1" smtClean="0">
                <a:solidFill>
                  <a:schemeClr val="bg1"/>
                </a:solidFill>
                <a:latin typeface="Roboto Regular"/>
                <a:cs typeface="Roboto Regular"/>
              </a:rPr>
              <a:t>Trello</a:t>
            </a:r>
            <a:endParaRPr lang="en" sz="4400" dirty="0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reen Shot 2012-12-04 at 5.59.03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" r="19697"/>
          <a:stretch/>
        </p:blipFill>
        <p:spPr>
          <a:xfrm>
            <a:off x="73947" y="1527205"/>
            <a:ext cx="898975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4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651247" y="1518082"/>
            <a:ext cx="2811447" cy="1012054"/>
            <a:chOff x="1651246" y="1518082"/>
            <a:chExt cx="2811447" cy="101205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793" y="1526911"/>
              <a:ext cx="1485900" cy="981075"/>
            </a:xfrm>
            <a:prstGeom prst="rect">
              <a:avLst/>
            </a:prstGeom>
            <a:noFill/>
            <a:effectLst>
              <a:outerShdw blurRad="76200" dist="76200" dir="6600000" algn="t" rotWithShape="0">
                <a:prstClr val="black">
                  <a:alpha val="35000"/>
                </a:prstClr>
              </a:outerShdw>
            </a:effectLst>
          </p:spPr>
        </p:pic>
        <p:sp>
          <p:nvSpPr>
            <p:cNvPr id="16" name="Rectangle 15"/>
            <p:cNvSpPr/>
            <p:nvPr/>
          </p:nvSpPr>
          <p:spPr>
            <a:xfrm>
              <a:off x="1651246" y="1518082"/>
              <a:ext cx="1491449" cy="1012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2993"/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 flipH="1">
            <a:off x="150919" y="1518082"/>
            <a:ext cx="2811447" cy="1012054"/>
            <a:chOff x="1651246" y="1518082"/>
            <a:chExt cx="2811447" cy="1012054"/>
          </a:xfrm>
        </p:grpSpPr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793" y="1526911"/>
              <a:ext cx="1485900" cy="981075"/>
            </a:xfrm>
            <a:prstGeom prst="rect">
              <a:avLst/>
            </a:prstGeom>
            <a:noFill/>
            <a:effectLst>
              <a:outerShdw blurRad="76200" dist="76200" dir="6600000" algn="t" rotWithShape="0">
                <a:prstClr val="black">
                  <a:alpha val="35000"/>
                </a:prstClr>
              </a:outerShdw>
            </a:effectLst>
          </p:spPr>
        </p:pic>
        <p:sp>
          <p:nvSpPr>
            <p:cNvPr id="42" name="Rectangle 41"/>
            <p:cNvSpPr/>
            <p:nvPr/>
          </p:nvSpPr>
          <p:spPr>
            <a:xfrm>
              <a:off x="1651246" y="1518082"/>
              <a:ext cx="1491449" cy="1012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2993"/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1315385" y="3371350"/>
            <a:ext cx="2069702" cy="241662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90000"/>
                  <a:alpha val="62000"/>
                </a:sysClr>
              </a:gs>
              <a:gs pos="100000">
                <a:srgbClr val="08CFEE">
                  <a:tint val="23500"/>
                  <a:satMod val="160000"/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298" tIns="45649" rIns="91298" bIns="45649" rtlCol="0" anchor="ctr"/>
          <a:lstStyle/>
          <a:p>
            <a:pPr defTabSz="912993">
              <a:defRPr/>
            </a:pPr>
            <a:endParaRPr lang="en-US" sz="180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2192" y="2351497"/>
            <a:ext cx="5557645" cy="1015519"/>
          </a:xfrm>
          <a:prstGeom prst="rect">
            <a:avLst/>
          </a:prstGeom>
          <a:noFill/>
        </p:spPr>
        <p:txBody>
          <a:bodyPr wrap="none" lIns="91298" tIns="45649" rIns="91298" bIns="45649" rtlCol="0">
            <a:spAutoFit/>
          </a:bodyPr>
          <a:lstStyle/>
          <a:p>
            <a:pPr defTabSz="912993">
              <a:defRPr/>
            </a:pPr>
            <a:r>
              <a:rPr lang="en-US" sz="6000" b="1" dirty="0" smtClean="0">
                <a:solidFill>
                  <a:srgbClr val="CC0000"/>
                </a:solidFill>
                <a:latin typeface="Roboto Regular"/>
                <a:ea typeface="+mn-ea"/>
                <a:cs typeface="Roboto Regular"/>
              </a:rPr>
              <a:t>DEVELOPMENT</a:t>
            </a:r>
            <a:endParaRPr lang="en-US" sz="6000" b="1" dirty="0">
              <a:solidFill>
                <a:srgbClr val="CC0000"/>
              </a:solidFill>
              <a:latin typeface="Roboto Regular"/>
              <a:ea typeface="+mn-ea"/>
              <a:cs typeface="Roboto Regular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15329" y="3011307"/>
            <a:ext cx="4202757" cy="1200185"/>
          </a:xfrm>
          <a:prstGeom prst="rect">
            <a:avLst/>
          </a:prstGeom>
          <a:noFill/>
        </p:spPr>
        <p:txBody>
          <a:bodyPr wrap="none" lIns="91298" tIns="45649" rIns="91298" bIns="45649" rtlCol="0">
            <a:spAutoFit/>
          </a:bodyPr>
          <a:lstStyle/>
          <a:p>
            <a:pPr defTabSz="912993">
              <a:defRPr/>
            </a:pPr>
            <a:r>
              <a:rPr lang="en-US" sz="7200" b="1" dirty="0" smtClean="0">
                <a:solidFill>
                  <a:srgbClr val="CC0000"/>
                </a:solidFill>
                <a:latin typeface="Roboto Regular"/>
                <a:ea typeface="+mn-ea"/>
                <a:cs typeface="Roboto Regular"/>
              </a:rPr>
              <a:t>PROCESS</a:t>
            </a:r>
            <a:endParaRPr lang="en-US" sz="7200" b="1" dirty="0">
              <a:solidFill>
                <a:srgbClr val="CC0000"/>
              </a:solidFill>
              <a:latin typeface="Roboto Regular"/>
              <a:ea typeface="+mn-ea"/>
              <a:cs typeface="Roboto Regular"/>
            </a:endParaRPr>
          </a:p>
        </p:txBody>
      </p:sp>
      <p:pic>
        <p:nvPicPr>
          <p:cNvPr id="19" name="32_Second Rul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39200" y="7048501"/>
            <a:ext cx="304800" cy="3048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1382917" y="1647181"/>
            <a:ext cx="1838340" cy="1838340"/>
            <a:chOff x="1382917" y="1647181"/>
            <a:chExt cx="1838340" cy="1838340"/>
          </a:xfrm>
        </p:grpSpPr>
        <p:sp>
          <p:nvSpPr>
            <p:cNvPr id="20" name="Oval 19"/>
            <p:cNvSpPr/>
            <p:nvPr/>
          </p:nvSpPr>
          <p:spPr>
            <a:xfrm>
              <a:off x="1382917" y="1647181"/>
              <a:ext cx="1838340" cy="1838340"/>
            </a:xfrm>
            <a:prstGeom prst="ellipse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>
              <a:softEdge rad="685800"/>
            </a:effectLst>
            <a:scene3d>
              <a:camera prst="orthographicFront"/>
              <a:lightRig rig="threePt" dir="t"/>
            </a:scene3d>
            <a:sp3d extrusionH="19050" prstMaterial="plastic">
              <a:bevelT w="95250" h="95250"/>
              <a:extrusionClr>
                <a:sysClr val="window" lastClr="FFFFFF"/>
              </a:extrusionClr>
            </a:sp3d>
          </p:spPr>
          <p:txBody>
            <a:bodyPr rtlCol="0" anchor="ctr"/>
            <a:lstStyle/>
            <a:p>
              <a:pPr defTabSz="912993">
                <a:defRPr/>
              </a:pPr>
              <a:endParaRPr lang="en-US" sz="7200">
                <a:solidFill>
                  <a:sysClr val="window" lastClr="FFFFFF"/>
                </a:solidFill>
                <a:latin typeface="Arial Black" pitchFamily="34" charset="0"/>
                <a:ea typeface="+mn-ea"/>
                <a:cs typeface="+mn-cs"/>
              </a:endParaRPr>
            </a:p>
          </p:txBody>
        </p:sp>
        <p:grpSp>
          <p:nvGrpSpPr>
            <p:cNvPr id="34" name="Group 4"/>
            <p:cNvGrpSpPr>
              <a:grpSpLocks/>
            </p:cNvGrpSpPr>
            <p:nvPr/>
          </p:nvGrpSpPr>
          <p:grpSpPr bwMode="auto">
            <a:xfrm>
              <a:off x="1417638" y="1676400"/>
              <a:ext cx="1755775" cy="1754188"/>
              <a:chOff x="1265381" y="2235198"/>
              <a:chExt cx="1754909" cy="1754909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1265381" y="2235198"/>
                <a:ext cx="1754909" cy="17549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912993">
                  <a:defRPr/>
                </a:pPr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TextBox 20"/>
              <p:cNvSpPr txBox="1">
                <a:spLocks noChangeArrowheads="1"/>
              </p:cNvSpPr>
              <p:nvPr/>
            </p:nvSpPr>
            <p:spPr bwMode="auto">
              <a:xfrm>
                <a:off x="1775830" y="2362200"/>
                <a:ext cx="804763" cy="1431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2993"/>
                <a:r>
                  <a:rPr lang="en-US" sz="8700" b="1" dirty="0">
                    <a:solidFill>
                      <a:srgbClr val="08CFEE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297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xmlns:p14="http://schemas.microsoft.com/office/powerpoint/2010/main" spd="med" advTm="2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50"/>
                            </p:stCondLst>
                            <p:childTnLst>
                              <p:par>
                                <p:cTn id="24" presetID="64" presetClass="path" presetSubtype="0" accel="45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88889E-6 4.44444E-6 L 3.88889E-6 -0.52593 " pathEditMode="relative" rAng="0" ptsTypes="AA">
                                      <p:cBhvr>
                                        <p:cTn id="25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4" presetClass="path" presetSubtype="0" accel="45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38889E-6 -4.07356E-6 L -1.38889E-6 -0.52648 " pathEditMode="relative" rAng="0" ptsTypes="AA">
                                      <p:cBhvr>
                                        <p:cTn id="27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repeatCount="indefinite" accel="10714" decel="89286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9" dur="100" fill="hold"/>
                                        <p:tgtEl>
                                          <p:spTgt spid="18"/>
                                        </p:tgtEl>
                                      </p:cBhvr>
                                      <p:by x="6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4" presetClass="path" presetSubtype="0" accel="45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38889E-6 -4.07356E-6 L -1.38889E-6 -0.52648 " pathEditMode="relative" rAng="0" ptsTypes="AA">
                                      <p:cBhvr>
                                        <p:cTn id="31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repeatCount="indefinite" accel="10714" decel="89286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3" dur="100" fill="hold"/>
                                        <p:tgtEl>
                                          <p:spTgt spid="40"/>
                                        </p:tgtEl>
                                      </p:cBhvr>
                                      <p:by x="6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9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3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14" grpId="0" animBg="1"/>
      <p:bldP spid="15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96345" y="-70068"/>
            <a:ext cx="9345448" cy="1487706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0000"/>
              </a:solidFill>
            </a:endParaRPr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555893"/>
            <a:ext cx="8229600" cy="861744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-US" sz="4400" dirty="0" smtClean="0">
                <a:solidFill>
                  <a:schemeClr val="bg1"/>
                </a:solidFill>
                <a:latin typeface="Roboto Regular"/>
                <a:cs typeface="Roboto Regular"/>
              </a:rPr>
              <a:t>Responsibilities of Members</a:t>
            </a:r>
            <a:endParaRPr lang="en" sz="4400" dirty="0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759222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lnSpc>
                <a:spcPct val="150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dirty="0">
                <a:solidFill>
                  <a:srgbClr val="262626"/>
                </a:solidFill>
                <a:latin typeface="Roboto Regular"/>
                <a:cs typeface="Roboto Regular"/>
              </a:rPr>
              <a:t>User authentication and management</a:t>
            </a:r>
          </a:p>
          <a:p>
            <a:pPr marL="914400" lvl="1" indent="-381000" rtl="0">
              <a:lnSpc>
                <a:spcPct val="150000"/>
              </a:lnSpc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  <a:latin typeface="Roboto Condensed Regular"/>
                <a:cs typeface="Roboto Condensed Regular"/>
              </a:rPr>
              <a:t>Michael Davis</a:t>
            </a:r>
          </a:p>
          <a:p>
            <a:pPr marL="457200" lvl="0" indent="-419100" rtl="0">
              <a:lnSpc>
                <a:spcPct val="150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dirty="0">
                <a:solidFill>
                  <a:srgbClr val="262626"/>
                </a:solidFill>
                <a:latin typeface="Roboto Regular"/>
                <a:cs typeface="Roboto Regular"/>
              </a:rPr>
              <a:t>Tournament Logic / </a:t>
            </a:r>
            <a:r>
              <a:rPr lang="en-US" dirty="0" smtClean="0">
                <a:solidFill>
                  <a:srgbClr val="262626"/>
                </a:solidFill>
                <a:latin typeface="Roboto Regular"/>
                <a:cs typeface="Roboto Regular"/>
              </a:rPr>
              <a:t>Model Scheme</a:t>
            </a:r>
            <a:endParaRPr lang="en" dirty="0">
              <a:solidFill>
                <a:srgbClr val="262626"/>
              </a:solidFill>
              <a:latin typeface="Roboto Regular"/>
              <a:cs typeface="Roboto Regular"/>
            </a:endParaRPr>
          </a:p>
          <a:p>
            <a:pPr marL="914400" lvl="1" indent="-381000">
              <a:lnSpc>
                <a:spcPct val="150000"/>
              </a:lnSpc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404040"/>
                </a:solidFill>
                <a:latin typeface="Roboto Condensed Regular"/>
                <a:cs typeface="Roboto Condensed Regular"/>
              </a:rPr>
              <a:t>Taehyun Park, Mark </a:t>
            </a:r>
            <a:r>
              <a:rPr lang="en" dirty="0" smtClean="0">
                <a:solidFill>
                  <a:srgbClr val="404040"/>
                </a:solidFill>
                <a:latin typeface="Roboto Condensed Regular"/>
                <a:cs typeface="Roboto Condensed Regular"/>
              </a:rPr>
              <a:t>Gollnick</a:t>
            </a:r>
          </a:p>
          <a:p>
            <a:pPr marL="457200" lvl="0" indent="-419100" rtl="0">
              <a:lnSpc>
                <a:spcPct val="150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dirty="0" smtClean="0">
                <a:solidFill>
                  <a:srgbClr val="262626"/>
                </a:solidFill>
                <a:latin typeface="Roboto Regular"/>
                <a:cs typeface="Roboto Regular"/>
              </a:rPr>
              <a:t>Tournament Web Interface</a:t>
            </a:r>
          </a:p>
          <a:p>
            <a:pPr marL="914400" lvl="1" indent="-381000">
              <a:lnSpc>
                <a:spcPct val="150000"/>
              </a:lnSpc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404040"/>
                </a:solidFill>
                <a:latin typeface="Roboto Condensed Regular"/>
                <a:cs typeface="Roboto Condensed Regular"/>
              </a:rPr>
              <a:t>Robert </a:t>
            </a:r>
            <a:r>
              <a:rPr lang="en" dirty="0" smtClean="0">
                <a:solidFill>
                  <a:srgbClr val="404040"/>
                </a:solidFill>
                <a:latin typeface="Roboto Condensed Regular"/>
                <a:cs typeface="Roboto Condensed Regular"/>
              </a:rPr>
              <a:t>Sheehy, </a:t>
            </a:r>
            <a:r>
              <a:rPr lang="en" dirty="0">
                <a:solidFill>
                  <a:srgbClr val="404040"/>
                </a:solidFill>
                <a:latin typeface="Roboto Condensed Regular"/>
                <a:cs typeface="Roboto Condensed Regular"/>
              </a:rPr>
              <a:t>Maxwell Peterson</a:t>
            </a:r>
          </a:p>
        </p:txBody>
      </p:sp>
    </p:spTree>
    <p:extLst>
      <p:ext uri="{BB962C8B-B14F-4D97-AF65-F5344CB8AC3E}">
        <p14:creationId xmlns:p14="http://schemas.microsoft.com/office/powerpoint/2010/main" val="3662063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ld_mode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266858"/>
            <a:ext cx="2581243" cy="56787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96345" y="-70068"/>
            <a:ext cx="9345448" cy="1487706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0000"/>
              </a:solidFill>
            </a:endParaRPr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555893"/>
            <a:ext cx="8229600" cy="861744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-US" sz="4400" dirty="0" smtClean="0">
                <a:solidFill>
                  <a:schemeClr val="bg1"/>
                </a:solidFill>
                <a:latin typeface="Roboto Regular"/>
                <a:cs typeface="Roboto Regular"/>
              </a:rPr>
              <a:t>Old UML Diagram</a:t>
            </a:r>
            <a:endParaRPr lang="en" sz="4400" dirty="0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6022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96345" y="-70068"/>
            <a:ext cx="9345448" cy="14877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555893"/>
            <a:ext cx="8229600" cy="861744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 sz="4400" dirty="0">
                <a:solidFill>
                  <a:schemeClr val="bg1"/>
                </a:solidFill>
                <a:latin typeface="Roboto Regular"/>
                <a:cs typeface="Roboto Regular"/>
              </a:rPr>
              <a:t>The Team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39866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38100" lvl="0" indent="0" rtl="0">
              <a:lnSpc>
                <a:spcPct val="115000"/>
              </a:lnSpc>
              <a:buClr>
                <a:srgbClr val="000000"/>
              </a:buClr>
              <a:buSzPct val="166666"/>
              <a:buNone/>
            </a:pPr>
            <a:r>
              <a:rPr lang="en" sz="2800" dirty="0">
                <a:solidFill>
                  <a:srgbClr val="262626"/>
                </a:solidFill>
                <a:latin typeface="Roboto Regular"/>
                <a:cs typeface="Roboto Regular"/>
              </a:rPr>
              <a:t>Michael Davis</a:t>
            </a:r>
          </a:p>
          <a:p>
            <a:pPr marL="533400" lvl="1" indent="0" rtl="0">
              <a:lnSpc>
                <a:spcPct val="115000"/>
              </a:lnSpc>
              <a:buClr>
                <a:srgbClr val="000000"/>
              </a:buClr>
              <a:buSzPct val="80000"/>
              <a:buNone/>
            </a:pPr>
            <a:r>
              <a:rPr lang="en" sz="2000" dirty="0">
                <a:solidFill>
                  <a:srgbClr val="595959"/>
                </a:solidFill>
                <a:latin typeface="Roboto Condensed Regular"/>
                <a:cs typeface="Roboto Condensed Regular"/>
              </a:rPr>
              <a:t>SE, WebFilings Intern</a:t>
            </a:r>
          </a:p>
          <a:p>
            <a:pPr marL="38100" lvl="0" indent="0" rtl="0">
              <a:lnSpc>
                <a:spcPct val="115000"/>
              </a:lnSpc>
              <a:buClr>
                <a:srgbClr val="000000"/>
              </a:buClr>
              <a:buSzPct val="166666"/>
              <a:buNone/>
            </a:pPr>
            <a:r>
              <a:rPr lang="en" sz="2800" dirty="0">
                <a:solidFill>
                  <a:srgbClr val="262626"/>
                </a:solidFill>
                <a:latin typeface="Roboto Regular"/>
                <a:cs typeface="Roboto Regular"/>
              </a:rPr>
              <a:t>Max Peterson</a:t>
            </a:r>
          </a:p>
          <a:p>
            <a:pPr marL="533400" lvl="1" indent="0" rtl="0">
              <a:lnSpc>
                <a:spcPct val="115000"/>
              </a:lnSpc>
              <a:buClr>
                <a:srgbClr val="000000"/>
              </a:buClr>
              <a:buSzPct val="80000"/>
              <a:buNone/>
            </a:pPr>
            <a:r>
              <a:rPr lang="en" sz="2000" dirty="0" smtClean="0">
                <a:solidFill>
                  <a:srgbClr val="595959"/>
                </a:solidFill>
                <a:latin typeface="Roboto Condensed Regular"/>
                <a:cs typeface="Roboto Condensed Regular"/>
              </a:rPr>
              <a:t>SE, WebFilings Intern</a:t>
            </a:r>
          </a:p>
          <a:p>
            <a:pPr marL="38100" lvl="0" indent="0" rtl="0">
              <a:lnSpc>
                <a:spcPct val="115000"/>
              </a:lnSpc>
              <a:buClr>
                <a:srgbClr val="000000"/>
              </a:buClr>
              <a:buSzPct val="166666"/>
              <a:buNone/>
            </a:pPr>
            <a:r>
              <a:rPr lang="en" sz="2800" dirty="0" smtClean="0">
                <a:solidFill>
                  <a:srgbClr val="262626"/>
                </a:solidFill>
                <a:latin typeface="Roboto Regular"/>
                <a:cs typeface="Roboto Regular"/>
              </a:rPr>
              <a:t>Robert </a:t>
            </a:r>
            <a:r>
              <a:rPr lang="en" sz="2800" dirty="0">
                <a:solidFill>
                  <a:srgbClr val="262626"/>
                </a:solidFill>
                <a:latin typeface="Roboto Regular"/>
                <a:cs typeface="Roboto Regular"/>
              </a:rPr>
              <a:t>Sheehy</a:t>
            </a:r>
          </a:p>
          <a:p>
            <a:pPr marL="533400" lvl="1" indent="0" rtl="0">
              <a:lnSpc>
                <a:spcPct val="115000"/>
              </a:lnSpc>
              <a:buClr>
                <a:srgbClr val="000000"/>
              </a:buClr>
              <a:buSzPct val="80000"/>
              <a:buNone/>
            </a:pPr>
            <a:r>
              <a:rPr lang="e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Condensed Regular"/>
                <a:cs typeface="Roboto Condensed Regular"/>
              </a:rPr>
              <a:t>SE, WebFilings Intern</a:t>
            </a:r>
          </a:p>
          <a:p>
            <a:pPr marL="38100" lvl="0" indent="0" rtl="0">
              <a:lnSpc>
                <a:spcPct val="115000"/>
              </a:lnSpc>
              <a:buClr>
                <a:srgbClr val="000000"/>
              </a:buClr>
              <a:buSzPct val="166666"/>
              <a:buNone/>
            </a:pPr>
            <a:r>
              <a:rPr lang="en" sz="2800" dirty="0">
                <a:solidFill>
                  <a:srgbClr val="262626"/>
                </a:solidFill>
                <a:latin typeface="Roboto Regular"/>
                <a:cs typeface="Roboto Regular"/>
              </a:rPr>
              <a:t>Mark Gollnick</a:t>
            </a:r>
          </a:p>
          <a:p>
            <a:pPr marL="533400" lvl="1" indent="0" rtl="0">
              <a:lnSpc>
                <a:spcPct val="115000"/>
              </a:lnSpc>
              <a:buClr>
                <a:srgbClr val="000000"/>
              </a:buClr>
              <a:buSzPct val="80000"/>
              <a:buNone/>
            </a:pPr>
            <a:r>
              <a:rPr lang="e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Condensed Regular"/>
                <a:cs typeface="Roboto Condensed Regular"/>
              </a:rPr>
              <a:t>C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Condensed Regular"/>
                <a:cs typeface="Roboto Condensed Regular"/>
              </a:rPr>
              <a:t>p</a:t>
            </a:r>
            <a:r>
              <a:rPr lang="e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Condensed Regular"/>
                <a:cs typeface="Roboto Condensed Regular"/>
              </a:rPr>
              <a:t>rE</a:t>
            </a:r>
            <a:r>
              <a:rPr lang="e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Condensed Regular"/>
                <a:cs typeface="Roboto Condensed Regular"/>
              </a:rPr>
              <a:t>, WebFilings Intern</a:t>
            </a:r>
          </a:p>
          <a:p>
            <a:pPr marL="38100" lvl="0" indent="0" rtl="0">
              <a:lnSpc>
                <a:spcPct val="115000"/>
              </a:lnSpc>
              <a:buClr>
                <a:srgbClr val="000000"/>
              </a:buClr>
              <a:buSzPct val="166666"/>
              <a:buNone/>
            </a:pPr>
            <a:r>
              <a:rPr lang="en" sz="2800" dirty="0">
                <a:solidFill>
                  <a:srgbClr val="262626"/>
                </a:solidFill>
                <a:latin typeface="Roboto Regular"/>
                <a:cs typeface="Roboto Regular"/>
              </a:rPr>
              <a:t>Taehyun Park</a:t>
            </a:r>
          </a:p>
          <a:p>
            <a:pPr marL="533400" lvl="1" indent="0">
              <a:lnSpc>
                <a:spcPct val="115000"/>
              </a:lnSpc>
              <a:buClr>
                <a:srgbClr val="000000"/>
              </a:buClr>
              <a:buSzPct val="80000"/>
              <a:buNone/>
            </a:pPr>
            <a:r>
              <a:rPr lang="e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Condensed Regular"/>
                <a:cs typeface="Roboto Condensed Regular"/>
              </a:rPr>
              <a:t>C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Condensed Regular"/>
                <a:cs typeface="Roboto Condensed Regular"/>
              </a:rPr>
              <a:t>p</a:t>
            </a:r>
            <a:r>
              <a:rPr lang="e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Condensed Regular"/>
                <a:cs typeface="Roboto Condensed Regular"/>
              </a:rPr>
              <a:t>rE,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boto Condensed Regular"/>
                <a:cs typeface="Roboto Condensed Regular"/>
              </a:rPr>
              <a:t> ITS Mobile App Developer</a:t>
            </a:r>
            <a:endParaRPr lang="en" sz="2000" dirty="0">
              <a:solidFill>
                <a:schemeClr val="tx1">
                  <a:lumMod val="75000"/>
                  <a:lumOff val="25000"/>
                </a:schemeClr>
              </a:solidFill>
              <a:latin typeface="Roboto Condensed Regular"/>
              <a:cs typeface="Roboto Condensed Regular"/>
            </a:endParaRPr>
          </a:p>
        </p:txBody>
      </p:sp>
      <p:pic>
        <p:nvPicPr>
          <p:cNvPr id="2" name="Picture 1" descr="team.png"/>
          <p:cNvPicPr>
            <a:picLocks noChangeAspect="1"/>
          </p:cNvPicPr>
          <p:nvPr/>
        </p:nvPicPr>
        <p:blipFill>
          <a:blip r:embed="rId3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983" y="2104144"/>
            <a:ext cx="3526698" cy="365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266858"/>
            <a:ext cx="2581243" cy="567873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96345" y="-70068"/>
            <a:ext cx="9345448" cy="1487706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0000"/>
              </a:solidFill>
            </a:endParaRPr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555893"/>
            <a:ext cx="8229600" cy="861744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-US" sz="4400" dirty="0" smtClean="0">
                <a:solidFill>
                  <a:schemeClr val="bg1"/>
                </a:solidFill>
                <a:latin typeface="Roboto Regular"/>
                <a:cs typeface="Roboto Regular"/>
              </a:rPr>
              <a:t>New UML Diagram </a:t>
            </a:r>
            <a:endParaRPr lang="en" sz="4400" dirty="0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1332642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914400" lvl="1" indent="-381000" rtl="0">
              <a:lnSpc>
                <a:spcPct val="115000"/>
              </a:lnSpc>
              <a:buClr>
                <a:srgbClr val="000000"/>
              </a:buClr>
              <a:buSzPct val="80000"/>
              <a:buFont typeface="Courier New"/>
              <a:buChar char="o"/>
            </a:pPr>
            <a:endParaRPr lang="en-US" dirty="0" smtClean="0">
              <a:solidFill>
                <a:srgbClr val="262626"/>
              </a:solidFill>
              <a:latin typeface="Roboto Condensed Regular"/>
              <a:cs typeface="Roboto Condensed Regular"/>
            </a:endParaRPr>
          </a:p>
          <a:p>
            <a:pPr marL="38100" lvl="0" indent="0" rtl="0">
              <a:lnSpc>
                <a:spcPct val="115000"/>
              </a:lnSpc>
              <a:buClr>
                <a:srgbClr val="000000"/>
              </a:buClr>
              <a:buSzPct val="166666"/>
              <a:buNone/>
            </a:pPr>
            <a:r>
              <a:rPr lang="en-US" dirty="0" smtClean="0">
                <a:solidFill>
                  <a:srgbClr val="262626"/>
                </a:solidFill>
                <a:latin typeface="Roboto Regular"/>
                <a:cs typeface="Roboto Regular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628451" y="1070169"/>
            <a:ext cx="45719" cy="6392477"/>
          </a:xfrm>
          <a:prstGeom prst="rect">
            <a:avLst/>
          </a:prstGeom>
          <a:gradFill>
            <a:gsLst>
              <a:gs pos="0">
                <a:srgbClr val="FF6666"/>
              </a:gs>
              <a:gs pos="100000">
                <a:srgbClr val="CC0000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96345" y="-70068"/>
            <a:ext cx="9345448" cy="1487706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57200" y="555893"/>
            <a:ext cx="8229600" cy="861744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 sz="4400" dirty="0">
                <a:solidFill>
                  <a:srgbClr val="FFFFFF"/>
                </a:solidFill>
                <a:latin typeface="Roboto Regular"/>
                <a:cs typeface="Roboto Regular"/>
              </a:rPr>
              <a:t>Timeline</a:t>
            </a:r>
          </a:p>
        </p:txBody>
      </p:sp>
      <p:sp>
        <p:nvSpPr>
          <p:cNvPr id="3" name="Oval 2"/>
          <p:cNvSpPr/>
          <p:nvPr/>
        </p:nvSpPr>
        <p:spPr>
          <a:xfrm>
            <a:off x="228864" y="1740808"/>
            <a:ext cx="849992" cy="849992"/>
          </a:xfrm>
          <a:prstGeom prst="ellipse">
            <a:avLst/>
          </a:prstGeom>
          <a:gradFill flip="none" rotWithShape="1">
            <a:gsLst>
              <a:gs pos="0">
                <a:srgbClr val="CC0000"/>
              </a:gs>
              <a:gs pos="100000">
                <a:srgbClr val="FF66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w="635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sz="2000" b="1" dirty="0" smtClean="0">
                <a:latin typeface="Roboto Condensed Bold"/>
                <a:cs typeface="Roboto Condensed Bold"/>
              </a:rPr>
              <a:t>OCT</a:t>
            </a:r>
            <a:endParaRPr lang="en-US" sz="2000" b="1" dirty="0">
              <a:latin typeface="Roboto Condensed Bold"/>
              <a:cs typeface="Roboto Condensed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3173" y="1897771"/>
            <a:ext cx="65074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-457200">
              <a:buFont typeface="Wingdings" charset="2"/>
              <a:buChar char="ü"/>
            </a:pPr>
            <a:r>
              <a:rPr lang="en" sz="2800" dirty="0">
                <a:solidFill>
                  <a:srgbClr val="262626"/>
                </a:solidFill>
                <a:latin typeface="Roboto Condensed Regular"/>
                <a:cs typeface="Roboto Condensed Regular"/>
              </a:rPr>
              <a:t>Basic user creation and </a:t>
            </a:r>
            <a:r>
              <a:rPr lang="en" sz="2800" dirty="0" smtClean="0">
                <a:solidFill>
                  <a:srgbClr val="262626"/>
                </a:solidFill>
                <a:latin typeface="Roboto Condensed Regular"/>
                <a:cs typeface="Roboto Condensed Regular"/>
              </a:rPr>
              <a:t>authentication</a:t>
            </a:r>
            <a:endParaRPr lang="en-US" sz="2800" dirty="0" smtClean="0">
              <a:solidFill>
                <a:srgbClr val="262626"/>
              </a:solidFill>
              <a:latin typeface="Roboto Condensed Regular"/>
              <a:cs typeface="Roboto Condensed Regular"/>
            </a:endParaRPr>
          </a:p>
          <a:p>
            <a:pPr marL="457200" lvl="1" indent="-457200">
              <a:buFont typeface="Wingdings" charset="2"/>
              <a:buChar char="ü"/>
            </a:pPr>
            <a:r>
              <a:rPr lang="en-US" sz="2800" dirty="0" err="1">
                <a:solidFill>
                  <a:srgbClr val="262626"/>
                </a:solidFill>
                <a:latin typeface="Roboto Condensed Regular"/>
                <a:cs typeface="Roboto Condensed Regular"/>
              </a:rPr>
              <a:t>OAuth</a:t>
            </a:r>
            <a:r>
              <a:rPr lang="en-US" sz="2800" dirty="0">
                <a:solidFill>
                  <a:srgbClr val="262626"/>
                </a:solidFill>
                <a:latin typeface="Roboto Condensed Regular"/>
                <a:cs typeface="Roboto Condensed Regular"/>
              </a:rPr>
              <a:t> authentication (Google, Facebook</a:t>
            </a:r>
            <a:r>
              <a:rPr lang="en-US" sz="2800" dirty="0" smtClean="0">
                <a:solidFill>
                  <a:srgbClr val="262626"/>
                </a:solidFill>
                <a:latin typeface="Roboto Condensed Regular"/>
                <a:cs typeface="Roboto Condensed Regular"/>
              </a:rPr>
              <a:t>)</a:t>
            </a:r>
            <a:endParaRPr lang="en" sz="2800" dirty="0">
              <a:solidFill>
                <a:srgbClr val="262626"/>
              </a:solidFill>
              <a:latin typeface="Roboto Condensed Regular"/>
              <a:cs typeface="Roboto Condensed Regular"/>
            </a:endParaRPr>
          </a:p>
          <a:p>
            <a:endParaRPr lang="en-US" sz="2800" dirty="0"/>
          </a:p>
        </p:txBody>
      </p:sp>
      <p:sp>
        <p:nvSpPr>
          <p:cNvPr id="9" name="Oval 8"/>
          <p:cNvSpPr/>
          <p:nvPr/>
        </p:nvSpPr>
        <p:spPr>
          <a:xfrm>
            <a:off x="489576" y="3317815"/>
            <a:ext cx="327944" cy="327944"/>
          </a:xfrm>
          <a:prstGeom prst="ellipse">
            <a:avLst/>
          </a:prstGeom>
          <a:gradFill flip="none" rotWithShape="1">
            <a:gsLst>
              <a:gs pos="0">
                <a:srgbClr val="CC0000"/>
              </a:gs>
              <a:gs pos="100000">
                <a:srgbClr val="FF66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endParaRPr lang="en-US" sz="1600" b="1" dirty="0">
              <a:latin typeface="Roboto Condensed Bold"/>
              <a:cs typeface="Roboto Condensed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9183" y="3106077"/>
            <a:ext cx="7688044" cy="1568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90600" lvl="1" indent="-457200">
              <a:lnSpc>
                <a:spcPct val="115000"/>
              </a:lnSpc>
              <a:buClr>
                <a:srgbClr val="000000"/>
              </a:buClr>
              <a:buSzPct val="80000"/>
              <a:buFont typeface="Wingdings" charset="2"/>
              <a:buChar char="ü"/>
            </a:pPr>
            <a:r>
              <a:rPr lang="en" sz="2800" dirty="0">
                <a:solidFill>
                  <a:srgbClr val="262626"/>
                </a:solidFill>
                <a:latin typeface="Roboto Condensed Regular"/>
                <a:cs typeface="Roboto Condensed Regular"/>
              </a:rPr>
              <a:t>Database design finalized</a:t>
            </a:r>
          </a:p>
          <a:p>
            <a:pPr marL="990600" lvl="1" indent="-457200">
              <a:lnSpc>
                <a:spcPct val="115000"/>
              </a:lnSpc>
              <a:buClr>
                <a:srgbClr val="000000"/>
              </a:buClr>
              <a:buSzPct val="80000"/>
              <a:buFont typeface="Wingdings" charset="2"/>
              <a:buChar char="ü"/>
            </a:pPr>
            <a:r>
              <a:rPr lang="en" sz="2800" dirty="0">
                <a:solidFill>
                  <a:srgbClr val="262626"/>
                </a:solidFill>
                <a:latin typeface="Roboto Condensed Regular"/>
                <a:cs typeface="Roboto Condensed Regular"/>
              </a:rPr>
              <a:t>Basic tournaments running</a:t>
            </a:r>
          </a:p>
          <a:p>
            <a:pPr marL="990600" lvl="1" indent="-457200">
              <a:lnSpc>
                <a:spcPct val="115000"/>
              </a:lnSpc>
              <a:buClr>
                <a:srgbClr val="000000"/>
              </a:buClr>
              <a:buSzPct val="80000"/>
              <a:buFont typeface="Wingdings" charset="2"/>
              <a:buChar char="ü"/>
            </a:pPr>
            <a:r>
              <a:rPr lang="en" sz="2800" dirty="0">
                <a:solidFill>
                  <a:srgbClr val="262626"/>
                </a:solidFill>
                <a:latin typeface="Roboto Condensed Regular"/>
                <a:cs typeface="Roboto Condensed Regular"/>
              </a:rPr>
              <a:t>Web interfaces mocked up and </a:t>
            </a:r>
            <a:r>
              <a:rPr lang="en" sz="2800" dirty="0" smtClean="0">
                <a:solidFill>
                  <a:srgbClr val="262626"/>
                </a:solidFill>
                <a:latin typeface="Roboto Condensed Regular"/>
                <a:cs typeface="Roboto Condensed Regular"/>
              </a:rPr>
              <a:t>working</a:t>
            </a:r>
            <a:endParaRPr lang="en" sz="2800" dirty="0">
              <a:solidFill>
                <a:srgbClr val="262626"/>
              </a:solidFill>
              <a:latin typeface="Roboto Condensed Regular"/>
              <a:cs typeface="Roboto Condensed Regular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484995" y="5524951"/>
            <a:ext cx="327944" cy="327944"/>
          </a:xfrm>
          <a:prstGeom prst="ellipse">
            <a:avLst/>
          </a:prstGeom>
          <a:gradFill flip="none" rotWithShape="1">
            <a:gsLst>
              <a:gs pos="0">
                <a:srgbClr val="CC0000"/>
              </a:gs>
              <a:gs pos="100000">
                <a:srgbClr val="FF66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endParaRPr lang="en-US" sz="1600" b="1" dirty="0">
              <a:latin typeface="Roboto Condensed Bold"/>
              <a:cs typeface="Roboto Condensed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8873" y="5327482"/>
            <a:ext cx="6270519" cy="1072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90600" lvl="1" indent="-457200">
              <a:lnSpc>
                <a:spcPct val="115000"/>
              </a:lnSpc>
              <a:buClr>
                <a:srgbClr val="000000"/>
              </a:buClr>
              <a:buSzPct val="80000"/>
              <a:buFont typeface="Wingdings" charset="2"/>
              <a:buChar char="ü"/>
            </a:pPr>
            <a:r>
              <a:rPr lang="en-US" sz="2800" dirty="0" smtClean="0">
                <a:solidFill>
                  <a:srgbClr val="262626"/>
                </a:solidFill>
                <a:latin typeface="Roboto Condensed Regular"/>
                <a:cs typeface="Roboto Condensed Regular"/>
              </a:rPr>
              <a:t>Advanced tournaments running</a:t>
            </a:r>
          </a:p>
          <a:p>
            <a:pPr marL="533400" lvl="1">
              <a:lnSpc>
                <a:spcPct val="115000"/>
              </a:lnSpc>
              <a:buClr>
                <a:srgbClr val="000000"/>
              </a:buClr>
              <a:buSzPct val="80000"/>
            </a:pPr>
            <a:r>
              <a:rPr lang="en-US" sz="2800" strike="sngStrike" dirty="0" smtClean="0">
                <a:solidFill>
                  <a:srgbClr val="262626"/>
                </a:solidFill>
                <a:latin typeface="Roboto Condensed Regular"/>
                <a:cs typeface="Roboto Condensed Regular"/>
              </a:rPr>
              <a:t>REST API</a:t>
            </a:r>
            <a:endParaRPr lang="en" sz="2800" strike="sngStrike" dirty="0">
              <a:solidFill>
                <a:srgbClr val="262626"/>
              </a:solidFill>
              <a:latin typeface="Roboto Condensed Regular"/>
              <a:cs typeface="Roboto Condensed Regula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9593" y="2312953"/>
            <a:ext cx="6507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9" grpId="0" animBg="1"/>
      <p:bldP spid="10" grpId="0"/>
      <p:bldP spid="11" grpId="0" animBg="1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28450" y="-2297316"/>
            <a:ext cx="53738" cy="8318801"/>
          </a:xfrm>
          <a:prstGeom prst="rect">
            <a:avLst/>
          </a:prstGeom>
          <a:gradFill>
            <a:gsLst>
              <a:gs pos="0">
                <a:srgbClr val="FF6666"/>
              </a:gs>
              <a:gs pos="100000">
                <a:srgbClr val="FF6666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8864" y="385253"/>
            <a:ext cx="849992" cy="849992"/>
          </a:xfrm>
          <a:prstGeom prst="ellipse">
            <a:avLst/>
          </a:prstGeom>
          <a:gradFill flip="none" rotWithShape="1">
            <a:gsLst>
              <a:gs pos="0">
                <a:srgbClr val="CC0000"/>
              </a:gs>
              <a:gs pos="100000">
                <a:srgbClr val="FF66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w="635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sz="1900" b="1" dirty="0" smtClean="0">
                <a:latin typeface="Roboto Condensed Bold"/>
                <a:cs typeface="Roboto Condensed Bold"/>
              </a:rPr>
              <a:t>NOV</a:t>
            </a:r>
            <a:endParaRPr lang="en-US" sz="1900" b="1" dirty="0">
              <a:latin typeface="Roboto Condensed Bold"/>
              <a:cs typeface="Roboto Condensed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9416" y="527947"/>
            <a:ext cx="7891687" cy="1072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90600" lvl="1" indent="-457200">
              <a:lnSpc>
                <a:spcPct val="115000"/>
              </a:lnSpc>
              <a:buClr>
                <a:srgbClr val="000000"/>
              </a:buClr>
              <a:buSzPct val="80000"/>
              <a:buFont typeface="Wingdings" charset="2"/>
              <a:buChar char="ü"/>
            </a:pPr>
            <a:r>
              <a:rPr lang="en" sz="2800" dirty="0">
                <a:solidFill>
                  <a:srgbClr val="262626"/>
                </a:solidFill>
                <a:latin typeface="Roboto Condensed Regular"/>
                <a:cs typeface="Roboto Condensed Regular"/>
              </a:rPr>
              <a:t>Polished user </a:t>
            </a:r>
            <a:r>
              <a:rPr lang="en" sz="2800" dirty="0" smtClean="0">
                <a:solidFill>
                  <a:srgbClr val="262626"/>
                </a:solidFill>
                <a:latin typeface="Roboto Condensed Regular"/>
                <a:cs typeface="Roboto Condensed Regular"/>
              </a:rPr>
              <a:t>interfaces</a:t>
            </a:r>
            <a:endParaRPr lang="en-US" sz="2800" dirty="0" smtClean="0">
              <a:solidFill>
                <a:srgbClr val="262626"/>
              </a:solidFill>
              <a:latin typeface="Roboto Condensed Regular"/>
              <a:cs typeface="Roboto Condensed Regular"/>
            </a:endParaRPr>
          </a:p>
          <a:p>
            <a:pPr marL="533400" lvl="1">
              <a:lnSpc>
                <a:spcPct val="115000"/>
              </a:lnSpc>
              <a:buClr>
                <a:srgbClr val="000000"/>
              </a:buClr>
              <a:buSzPct val="80000"/>
            </a:pPr>
            <a:r>
              <a:rPr lang="en" sz="2800" strike="sngStrike" dirty="0" smtClean="0">
                <a:solidFill>
                  <a:srgbClr val="262626"/>
                </a:solidFill>
                <a:latin typeface="Roboto Condensed Regular"/>
                <a:cs typeface="Roboto Condensed Regular"/>
              </a:rPr>
              <a:t>Sharing </a:t>
            </a:r>
            <a:r>
              <a:rPr lang="en" sz="2800" strike="sngStrike" dirty="0">
                <a:solidFill>
                  <a:srgbClr val="262626"/>
                </a:solidFill>
                <a:latin typeface="Roboto Condensed Regular"/>
                <a:cs typeface="Roboto Condensed Regular"/>
              </a:rPr>
              <a:t>tournaments with friends (Facebook</a:t>
            </a:r>
            <a:r>
              <a:rPr lang="en" sz="2800" strike="sngStrike" dirty="0" smtClean="0">
                <a:solidFill>
                  <a:srgbClr val="262626"/>
                </a:solidFill>
                <a:latin typeface="Roboto Condensed Regular"/>
                <a:cs typeface="Roboto Condensed Regular"/>
              </a:rPr>
              <a:t>)</a:t>
            </a:r>
            <a:endParaRPr lang="en-US" sz="2800" strike="sngStrike" dirty="0">
              <a:solidFill>
                <a:srgbClr val="262626"/>
              </a:solidFill>
              <a:latin typeface="Roboto Condensed Regular"/>
              <a:cs typeface="Roboto Condensed Regular"/>
            </a:endParaRPr>
          </a:p>
        </p:txBody>
      </p:sp>
      <p:sp>
        <p:nvSpPr>
          <p:cNvPr id="9" name="Oval 8"/>
          <p:cNvSpPr/>
          <p:nvPr/>
        </p:nvSpPr>
        <p:spPr>
          <a:xfrm>
            <a:off x="489576" y="2265288"/>
            <a:ext cx="327944" cy="327944"/>
          </a:xfrm>
          <a:prstGeom prst="ellipse">
            <a:avLst/>
          </a:prstGeom>
          <a:gradFill flip="none" rotWithShape="1">
            <a:gsLst>
              <a:gs pos="0">
                <a:srgbClr val="CC0000"/>
              </a:gs>
              <a:gs pos="100000">
                <a:srgbClr val="FF66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endParaRPr lang="en-US" sz="1600" b="1" dirty="0">
              <a:latin typeface="Roboto Condensed Bold"/>
              <a:cs typeface="Roboto Condensed Bold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4602" y="4114617"/>
            <a:ext cx="627051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90600" lvl="1" indent="-457200">
              <a:lnSpc>
                <a:spcPct val="115000"/>
              </a:lnSpc>
              <a:buClr>
                <a:srgbClr val="000000"/>
              </a:buClr>
              <a:buSzPct val="80000"/>
              <a:buFont typeface="Wingdings" charset="2"/>
              <a:buChar char="ü"/>
            </a:pPr>
            <a:r>
              <a:rPr lang="en" sz="2800" dirty="0">
                <a:solidFill>
                  <a:srgbClr val="262626"/>
                </a:solidFill>
                <a:latin typeface="Roboto Condensed Regular"/>
                <a:cs typeface="Roboto Condensed Regular"/>
              </a:rPr>
              <a:t>1.0 </a:t>
            </a:r>
            <a:r>
              <a:rPr lang="en" sz="2800" dirty="0" smtClean="0">
                <a:solidFill>
                  <a:srgbClr val="262626"/>
                </a:solidFill>
                <a:latin typeface="Roboto Condensed Regular"/>
                <a:cs typeface="Roboto Condensed Regular"/>
              </a:rPr>
              <a:t>Release</a:t>
            </a:r>
            <a:endParaRPr lang="en" sz="2800" dirty="0">
              <a:solidFill>
                <a:srgbClr val="262626"/>
              </a:solidFill>
              <a:latin typeface="Roboto Condensed Regular"/>
              <a:cs typeface="Roboto Condensed Regular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24283" y="3994905"/>
            <a:ext cx="849992" cy="849992"/>
          </a:xfrm>
          <a:prstGeom prst="ellipse">
            <a:avLst/>
          </a:prstGeom>
          <a:gradFill flip="none" rotWithShape="1">
            <a:gsLst>
              <a:gs pos="0">
                <a:srgbClr val="CC0000"/>
              </a:gs>
              <a:gs pos="100000">
                <a:srgbClr val="FF66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w="635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sz="1900" b="1" dirty="0" smtClean="0">
                <a:latin typeface="Roboto Condensed Bold"/>
                <a:cs typeface="Roboto Condensed Bold"/>
              </a:rPr>
              <a:t>DEC</a:t>
            </a:r>
            <a:endParaRPr lang="en-US" sz="1900" b="1" dirty="0">
              <a:latin typeface="Roboto Condensed Bold"/>
              <a:cs typeface="Roboto Condensed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4619" y="5565496"/>
            <a:ext cx="6270519" cy="1072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3400" lvl="1">
              <a:lnSpc>
                <a:spcPct val="115000"/>
              </a:lnSpc>
              <a:buClr>
                <a:srgbClr val="000000"/>
              </a:buClr>
              <a:buSzPct val="80000"/>
            </a:pPr>
            <a:r>
              <a:rPr lang="en" sz="2800" dirty="0" smtClean="0">
                <a:solidFill>
                  <a:srgbClr val="262626"/>
                </a:solidFill>
                <a:latin typeface="Roboto Condensed Regular"/>
                <a:cs typeface="Roboto Condensed Regular"/>
              </a:rPr>
              <a:t>Continued </a:t>
            </a:r>
            <a:r>
              <a:rPr lang="en" sz="2800" dirty="0">
                <a:solidFill>
                  <a:srgbClr val="262626"/>
                </a:solidFill>
                <a:latin typeface="Roboto Condensed Regular"/>
                <a:cs typeface="Roboto Condensed Regular"/>
              </a:rPr>
              <a:t>support</a:t>
            </a:r>
          </a:p>
          <a:p>
            <a:pPr marL="533400" lvl="1">
              <a:lnSpc>
                <a:spcPct val="115000"/>
              </a:lnSpc>
              <a:buClr>
                <a:srgbClr val="000000"/>
              </a:buClr>
              <a:buSzPct val="80000"/>
            </a:pPr>
            <a:r>
              <a:rPr lang="en" sz="2800" dirty="0">
                <a:solidFill>
                  <a:srgbClr val="262626"/>
                </a:solidFill>
                <a:latin typeface="Roboto Condensed Regular"/>
                <a:cs typeface="Roboto Condensed Regular"/>
              </a:rPr>
              <a:t>Feature requests</a:t>
            </a:r>
          </a:p>
        </p:txBody>
      </p:sp>
      <p:sp>
        <p:nvSpPr>
          <p:cNvPr id="18" name="Oval 17"/>
          <p:cNvSpPr/>
          <p:nvPr/>
        </p:nvSpPr>
        <p:spPr>
          <a:xfrm>
            <a:off x="484995" y="5762662"/>
            <a:ext cx="327944" cy="327944"/>
          </a:xfrm>
          <a:prstGeom prst="ellipse">
            <a:avLst/>
          </a:prstGeom>
          <a:gradFill flip="none" rotWithShape="1">
            <a:gsLst>
              <a:gs pos="0">
                <a:srgbClr val="CC0000"/>
              </a:gs>
              <a:gs pos="100000">
                <a:srgbClr val="FF666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endParaRPr lang="en-US" sz="1600" b="1" dirty="0">
              <a:latin typeface="Roboto Condensed Bold"/>
              <a:cs typeface="Roboto Condensed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5836" y="2140247"/>
            <a:ext cx="7891687" cy="1072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90600" lvl="1" indent="-457200">
              <a:lnSpc>
                <a:spcPct val="115000"/>
              </a:lnSpc>
              <a:buClr>
                <a:srgbClr val="000000"/>
              </a:buClr>
              <a:buSzPct val="80000"/>
              <a:buFont typeface="Wingdings" charset="2"/>
              <a:buChar char="ü"/>
            </a:pPr>
            <a:r>
              <a:rPr lang="en" sz="2800" dirty="0">
                <a:solidFill>
                  <a:srgbClr val="262626"/>
                </a:solidFill>
                <a:latin typeface="Roboto Condensed Regular"/>
                <a:cs typeface="Roboto Condensed Regular"/>
              </a:rPr>
              <a:t>Beta testing and fixes</a:t>
            </a:r>
          </a:p>
          <a:p>
            <a:pPr marL="533400" lvl="1">
              <a:lnSpc>
                <a:spcPct val="115000"/>
              </a:lnSpc>
              <a:buClr>
                <a:srgbClr val="000000"/>
              </a:buClr>
              <a:buSzPct val="80000"/>
            </a:pPr>
            <a:r>
              <a:rPr lang="en" sz="2800" strike="sngStrike" dirty="0">
                <a:solidFill>
                  <a:srgbClr val="262626"/>
                </a:solidFill>
                <a:latin typeface="Roboto Condensed Regular"/>
                <a:cs typeface="Roboto Condensed Regular"/>
              </a:rPr>
              <a:t>Betting odds calculator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96345" y="-70068"/>
            <a:ext cx="9345448" cy="1487706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C0000"/>
              </a:solidFill>
            </a:endParaRPr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555893"/>
            <a:ext cx="8229600" cy="861744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-US" sz="4400" dirty="0" smtClean="0">
                <a:solidFill>
                  <a:schemeClr val="bg1"/>
                </a:solidFill>
                <a:latin typeface="Roboto Regular"/>
                <a:cs typeface="Roboto Regular"/>
              </a:rPr>
              <a:t>Challenges</a:t>
            </a:r>
            <a:endParaRPr lang="en" sz="4400" dirty="0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3922069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lnSpc>
                <a:spcPct val="150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-US" dirty="0" smtClean="0">
                <a:solidFill>
                  <a:srgbClr val="262626"/>
                </a:solidFill>
                <a:latin typeface="Roboto Regular"/>
                <a:cs typeface="Roboto Regular"/>
              </a:rPr>
              <a:t>Drawing Tournaments on the screen</a:t>
            </a:r>
          </a:p>
          <a:p>
            <a:pPr marL="895350" lvl="1" indent="-457200">
              <a:lnSpc>
                <a:spcPct val="150000"/>
              </a:lnSpc>
              <a:buClr>
                <a:srgbClr val="000000"/>
              </a:buClr>
              <a:buSzPct val="166666"/>
              <a:buFont typeface="Courier New"/>
              <a:buChar char="o"/>
            </a:pPr>
            <a:r>
              <a:rPr lang="en-US" dirty="0" smtClean="0">
                <a:solidFill>
                  <a:srgbClr val="404040"/>
                </a:solidFill>
                <a:latin typeface="Roboto Condensed Regular"/>
                <a:cs typeface="Roboto Condensed Regular"/>
              </a:rPr>
              <a:t>Cross Browser Support</a:t>
            </a:r>
          </a:p>
          <a:p>
            <a:pPr marL="457200" indent="-419100">
              <a:lnSpc>
                <a:spcPct val="150000"/>
              </a:lnSpc>
              <a:buClr>
                <a:srgbClr val="000000"/>
              </a:buClr>
              <a:buSzPct val="166666"/>
            </a:pPr>
            <a:r>
              <a:rPr lang="en-US" dirty="0" smtClean="0">
                <a:solidFill>
                  <a:srgbClr val="262626"/>
                </a:solidFill>
                <a:latin typeface="Roboto Regular"/>
                <a:cs typeface="Roboto Regular"/>
              </a:rPr>
              <a:t>Tournament Generation Algorithm</a:t>
            </a:r>
          </a:p>
          <a:p>
            <a:pPr marL="895350" lvl="1" indent="-457200">
              <a:lnSpc>
                <a:spcPct val="150000"/>
              </a:lnSpc>
              <a:buClr>
                <a:srgbClr val="000000"/>
              </a:buClr>
              <a:buSzPct val="166666"/>
              <a:buFont typeface="Courier New"/>
              <a:buChar char="o"/>
            </a:pPr>
            <a:r>
              <a:rPr lang="en-US" dirty="0" smtClean="0">
                <a:solidFill>
                  <a:srgbClr val="404040"/>
                </a:solidFill>
                <a:latin typeface="Roboto Condensed Regular"/>
                <a:cs typeface="Roboto Condensed Regular"/>
              </a:rPr>
              <a:t>Single Elimination</a:t>
            </a:r>
          </a:p>
          <a:p>
            <a:pPr marL="895350" lvl="1" indent="-457200">
              <a:lnSpc>
                <a:spcPct val="150000"/>
              </a:lnSpc>
              <a:buClr>
                <a:srgbClr val="000000"/>
              </a:buClr>
              <a:buSzPct val="166666"/>
              <a:buFont typeface="Courier New"/>
              <a:buChar char="o"/>
            </a:pPr>
            <a:r>
              <a:rPr lang="en-US" dirty="0" smtClean="0">
                <a:solidFill>
                  <a:srgbClr val="404040"/>
                </a:solidFill>
                <a:latin typeface="Roboto Condensed Regular"/>
                <a:cs typeface="Roboto Condensed Regular"/>
              </a:rPr>
              <a:t>Double Elimination</a:t>
            </a:r>
          </a:p>
        </p:txBody>
      </p:sp>
    </p:spTree>
    <p:extLst>
      <p:ext uri="{BB962C8B-B14F-4D97-AF65-F5344CB8AC3E}">
        <p14:creationId xmlns:p14="http://schemas.microsoft.com/office/powerpoint/2010/main" val="181740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4962" y="1023950"/>
            <a:ext cx="714375" cy="149542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1175" y="1090625"/>
            <a:ext cx="1333500" cy="1590675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2625" y="1728800"/>
            <a:ext cx="1895475" cy="1076325"/>
          </a:xfrm>
          <a:prstGeom prst="rect">
            <a:avLst/>
          </a:prstGeom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0225" y="2305050"/>
            <a:ext cx="1790700" cy="1581150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1225" y="2281238"/>
            <a:ext cx="1371600" cy="771525"/>
          </a:xfrm>
          <a:prstGeom prst="rect">
            <a:avLst/>
          </a:prstGeom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3075" y="2609850"/>
            <a:ext cx="1009650" cy="1600200"/>
          </a:xfrm>
          <a:prstGeom prst="rect">
            <a:avLst/>
          </a:prstGeom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3475" y="2386025"/>
            <a:ext cx="1143000" cy="1952625"/>
          </a:xfrm>
          <a:prstGeom prst="rect">
            <a:avLst/>
          </a:prstGeom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150" y="2286000"/>
            <a:ext cx="1771650" cy="1314450"/>
          </a:xfrm>
          <a:prstGeom prst="rect">
            <a:avLst/>
          </a:prstGeom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2076450"/>
            <a:ext cx="1600200" cy="723900"/>
          </a:xfrm>
          <a:prstGeom prst="rect">
            <a:avLst/>
          </a:prstGeom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750" y="1204925"/>
            <a:ext cx="1733550" cy="1533525"/>
          </a:xfrm>
          <a:prstGeom prst="rect">
            <a:avLst/>
          </a:prstGeom>
        </p:spPr>
      </p:pic>
      <p:pic>
        <p:nvPicPr>
          <p:cNvPr id="20" name="62_Rule4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839200" y="7010400"/>
            <a:ext cx="304800" cy="3048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125742" y="1666231"/>
            <a:ext cx="1838340" cy="1838340"/>
            <a:chOff x="1125742" y="1666231"/>
            <a:chExt cx="1838340" cy="1838340"/>
          </a:xfrm>
        </p:grpSpPr>
        <p:sp>
          <p:nvSpPr>
            <p:cNvPr id="9" name="Oval 8"/>
            <p:cNvSpPr/>
            <p:nvPr/>
          </p:nvSpPr>
          <p:spPr>
            <a:xfrm>
              <a:off x="1125742" y="1666231"/>
              <a:ext cx="1838340" cy="1838340"/>
            </a:xfrm>
            <a:prstGeom prst="ellipse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>
              <a:softEdge rad="685800"/>
            </a:effectLst>
            <a:scene3d>
              <a:camera prst="orthographicFront"/>
              <a:lightRig rig="threePt" dir="t"/>
            </a:scene3d>
            <a:sp3d extrusionH="19050" prstMaterial="plastic">
              <a:bevelT w="95250" h="95250"/>
              <a:extrusionClr>
                <a:sysClr val="window" lastClr="FFFFFF"/>
              </a:extrusionClr>
            </a:sp3d>
          </p:spPr>
          <p:txBody>
            <a:bodyPr rtlCol="0" anchor="ctr"/>
            <a:lstStyle/>
            <a:p>
              <a:pPr defTabSz="913790">
                <a:defRPr/>
              </a:pPr>
              <a:endParaRPr lang="en-US" sz="7200">
                <a:solidFill>
                  <a:sysClr val="window" lastClr="FFFFFF"/>
                </a:solidFill>
                <a:latin typeface="Arial Black" pitchFamily="34" charset="0"/>
                <a:ea typeface="+mn-ea"/>
                <a:cs typeface="+mn-cs"/>
              </a:endParaRPr>
            </a:p>
          </p:txBody>
        </p:sp>
        <p:grpSp>
          <p:nvGrpSpPr>
            <p:cNvPr id="22" name="Group 4"/>
            <p:cNvGrpSpPr>
              <a:grpSpLocks/>
            </p:cNvGrpSpPr>
            <p:nvPr/>
          </p:nvGrpSpPr>
          <p:grpSpPr bwMode="auto">
            <a:xfrm>
              <a:off x="1163638" y="1689100"/>
              <a:ext cx="1755775" cy="1754188"/>
              <a:chOff x="1265381" y="2235198"/>
              <a:chExt cx="1754909" cy="1754909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1265381" y="2235198"/>
                <a:ext cx="1754909" cy="17549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913790">
                  <a:defRPr/>
                </a:pPr>
                <a:endParaRPr 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TextBox 20"/>
              <p:cNvSpPr txBox="1">
                <a:spLocks noChangeArrowheads="1"/>
              </p:cNvSpPr>
              <p:nvPr/>
            </p:nvSpPr>
            <p:spPr bwMode="auto">
              <a:xfrm>
                <a:off x="1726193" y="2362200"/>
                <a:ext cx="804763" cy="1431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3790"/>
                <a:r>
                  <a:rPr lang="en-US" sz="8700" b="1">
                    <a:solidFill>
                      <a:srgbClr val="08CFEE"/>
                    </a:solidFill>
                    <a:latin typeface="Arial" pitchFamily="34" charset="0"/>
                    <a:ea typeface="+mn-ea"/>
                    <a:cs typeface="Arial" pitchFamily="34" charset="0"/>
                  </a:rPr>
                  <a:t>4</a:t>
                </a: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3655175" y="1637582"/>
            <a:ext cx="4517298" cy="923225"/>
          </a:xfrm>
          <a:prstGeom prst="rect">
            <a:avLst/>
          </a:prstGeom>
          <a:noFill/>
        </p:spPr>
        <p:txBody>
          <a:bodyPr wrap="none" lIns="91336" tIns="45668" rIns="91336" bIns="45668" rtlCol="0">
            <a:spAutoFit/>
          </a:bodyPr>
          <a:lstStyle/>
          <a:p>
            <a:pPr defTabSz="913368">
              <a:defRPr/>
            </a:pPr>
            <a:r>
              <a:rPr lang="en-US" sz="5400" b="1" dirty="0" smtClean="0">
                <a:solidFill>
                  <a:srgbClr val="FFB400"/>
                </a:solidFill>
                <a:latin typeface="Roboto Regular"/>
                <a:ea typeface="+mn-ea"/>
                <a:cs typeface="Roboto Regular"/>
              </a:rPr>
              <a:t>APPLICATION</a:t>
            </a:r>
            <a:endParaRPr lang="en-US" sz="5400" b="1" dirty="0">
              <a:solidFill>
                <a:srgbClr val="FFB400"/>
              </a:solidFill>
              <a:latin typeface="Roboto Regular"/>
              <a:ea typeface="+mn-ea"/>
              <a:cs typeface="Roboto Regular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93354" y="2884755"/>
            <a:ext cx="3592841" cy="1569555"/>
          </a:xfrm>
          <a:prstGeom prst="rect">
            <a:avLst/>
          </a:prstGeom>
          <a:noFill/>
        </p:spPr>
        <p:txBody>
          <a:bodyPr wrap="none" lIns="91336" tIns="45668" rIns="91336" bIns="45668" rtlCol="0">
            <a:spAutoFit/>
          </a:bodyPr>
          <a:lstStyle/>
          <a:p>
            <a:pPr defTabSz="913368">
              <a:defRPr/>
            </a:pPr>
            <a:r>
              <a:rPr lang="en-US" sz="9600" b="1" dirty="0" smtClean="0">
                <a:solidFill>
                  <a:srgbClr val="FFB400"/>
                </a:solidFill>
                <a:latin typeface="Roboto Regular"/>
                <a:ea typeface="+mn-ea"/>
                <a:cs typeface="Roboto Regular"/>
              </a:rPr>
              <a:t>DEMO</a:t>
            </a:r>
            <a:endParaRPr lang="en-US" sz="6500" b="1" dirty="0">
              <a:solidFill>
                <a:srgbClr val="FFB400"/>
              </a:solidFill>
              <a:latin typeface="Roboto Regular"/>
              <a:ea typeface="+mn-ea"/>
              <a:cs typeface="Roboto Regular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014423" y="4744758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46997" y="2344744"/>
            <a:ext cx="2448259" cy="923225"/>
          </a:xfrm>
          <a:prstGeom prst="rect">
            <a:avLst/>
          </a:prstGeom>
          <a:noFill/>
        </p:spPr>
        <p:txBody>
          <a:bodyPr wrap="none" lIns="91336" tIns="45668" rIns="91336" bIns="45668" rtlCol="0">
            <a:spAutoFit/>
          </a:bodyPr>
          <a:lstStyle/>
          <a:p>
            <a:pPr defTabSz="913368">
              <a:defRPr/>
            </a:pPr>
            <a:r>
              <a:rPr lang="en-US" sz="5400" b="1" dirty="0" smtClean="0">
                <a:solidFill>
                  <a:srgbClr val="FFB400"/>
                </a:solidFill>
                <a:latin typeface="Roboto Regular"/>
                <a:ea typeface="+mn-ea"/>
                <a:cs typeface="Roboto Regular"/>
              </a:rPr>
              <a:t>5 MINS</a:t>
            </a:r>
            <a:endParaRPr lang="en-US" sz="5400" b="1" dirty="0">
              <a:solidFill>
                <a:srgbClr val="FFB400"/>
              </a:solidFill>
              <a:latin typeface="Roboto Regular"/>
              <a:ea typeface="+mn-ea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3695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xmlns:p14="http://schemas.microsoft.com/office/powerpoint/2010/main" spd="med" advTm="4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6" presetClass="emph" presetSubtype="0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6" presetClass="emph" presetSubtype="0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00"/>
                            </p:stCondLst>
                            <p:childTnLst>
                              <p:par>
                                <p:cTn id="31" presetID="6" presetClass="emph" presetSubtype="0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00" fill="hold"/>
                                        <p:tgtEl>
                                          <p:spTgt spid="103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6" presetClass="emph" presetSubtype="0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100" fill="hold"/>
                                        <p:tgtEl>
                                          <p:spTgt spid="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0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00"/>
                            </p:stCondLst>
                            <p:childTnLst>
                              <p:par>
                                <p:cTn id="49" presetID="6" presetClass="emph" presetSubtype="0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100" fill="hold"/>
                                        <p:tgtEl>
                                          <p:spTgt spid="1030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300"/>
                            </p:stCondLst>
                            <p:childTnLst>
                              <p:par>
                                <p:cTn id="5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400"/>
                            </p:stCondLst>
                            <p:childTnLst>
                              <p:par>
                                <p:cTn id="57" presetID="6" presetClass="emph" presetSubtype="0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103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600"/>
                            </p:stCondLst>
                            <p:childTnLst>
                              <p:par>
                                <p:cTn id="65" presetID="6" presetClass="emph" presetSubtype="0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1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700"/>
                            </p:stCondLst>
                            <p:childTnLst>
                              <p:par>
                                <p:cTn id="6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800"/>
                            </p:stCondLst>
                            <p:childTnLst>
                              <p:par>
                                <p:cTn id="73" presetID="6" presetClass="emph" presetSubtype="0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100" fill="hold"/>
                                        <p:tgtEl>
                                          <p:spTgt spid="103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9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6" presetClass="emph" presetSubtype="0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100" fill="hold"/>
                                        <p:tgtEl>
                                          <p:spTgt spid="103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100"/>
                            </p:stCondLst>
                            <p:childTnLst>
                              <p:par>
                                <p:cTn id="8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200"/>
                            </p:stCondLst>
                            <p:childTnLst>
                              <p:par>
                                <p:cTn id="89" presetID="6" presetClass="emph" presetSubtype="0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0" dur="100" fill="hold"/>
                                        <p:tgtEl>
                                          <p:spTgt spid="102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91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27" grpId="0"/>
      <p:bldP spid="28" grpId="0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96345" y="-70068"/>
            <a:ext cx="9345448" cy="1487706"/>
          </a:xfrm>
          <a:prstGeom prst="rect">
            <a:avLst/>
          </a:prstGeom>
          <a:solidFill>
            <a:srgbClr val="FFB4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457200" y="555893"/>
            <a:ext cx="8229600" cy="861744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-US" sz="4400" dirty="0" smtClean="0">
                <a:solidFill>
                  <a:schemeClr val="bg1"/>
                </a:solidFill>
                <a:latin typeface="Roboto Regular"/>
                <a:cs typeface="Roboto Regular"/>
              </a:rPr>
              <a:t>Demonstration</a:t>
            </a:r>
            <a:endParaRPr lang="en" sz="4400" dirty="0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Untitled-2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99" y="1708113"/>
            <a:ext cx="7617870" cy="4102390"/>
          </a:xfrm>
          <a:prstGeom prst="rect">
            <a:avLst/>
          </a:prstGeom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6246" y="4485203"/>
            <a:ext cx="2667000" cy="5410200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512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20000" fill="hold" nodeType="withEffect" p14:presetBounceEnd="82667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2667">
                                          <p:cBhvr additive="base">
                                            <p:cTn id="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2667">
                                          <p:cBhvr additive="base">
                                            <p:cTn id="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xmlns:p14="http://schemas.microsoft.com/office/powerpoint/2010/main"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2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685800" y="2307819"/>
            <a:ext cx="7772400" cy="1292631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algn="ctr">
              <a:buNone/>
            </a:pPr>
            <a:r>
              <a:rPr lang="en-US" sz="7200" dirty="0" smtClean="0">
                <a:solidFill>
                  <a:schemeClr val="bg1"/>
                </a:solidFill>
                <a:latin typeface="Myriad Pro Semibold"/>
                <a:cs typeface="Myriad Pro Semibold"/>
              </a:rPr>
              <a:t>QUESTIONS?</a:t>
            </a:r>
            <a:endParaRPr lang="en" sz="7200" dirty="0">
              <a:solidFill>
                <a:schemeClr val="bg1"/>
              </a:solidFill>
              <a:latin typeface="Myriad Pro Semibold"/>
              <a:cs typeface="Myriad Pro Semibold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8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7400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685800" y="2307819"/>
            <a:ext cx="7772400" cy="1292631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 algn="ctr">
              <a:buNone/>
            </a:pPr>
            <a:r>
              <a:rPr lang="en-US" sz="7200" dirty="0" smtClean="0">
                <a:solidFill>
                  <a:schemeClr val="bg1"/>
                </a:solidFill>
                <a:latin typeface="Myriad Pro Semibold"/>
                <a:cs typeface="Myriad Pro Semibold"/>
              </a:rPr>
              <a:t>THANK YOU</a:t>
            </a:r>
            <a:endParaRPr lang="en" sz="7200" dirty="0">
              <a:solidFill>
                <a:schemeClr val="bg1"/>
              </a:solidFill>
              <a:latin typeface="Myriad Pro Semibold"/>
              <a:cs typeface="Myriad Pro Semibold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64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96345" y="-70068"/>
            <a:ext cx="9345448" cy="14877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555893"/>
            <a:ext cx="8229600" cy="861744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-US" sz="4400" dirty="0" smtClean="0">
                <a:solidFill>
                  <a:srgbClr val="FFFFFF"/>
                </a:solidFill>
                <a:latin typeface="Roboto Regular"/>
                <a:cs typeface="Roboto Regular"/>
              </a:rPr>
              <a:t>Contents</a:t>
            </a:r>
            <a:endParaRPr lang="en" sz="4400" dirty="0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6" name="직사각형 3"/>
          <p:cNvSpPr/>
          <p:nvPr/>
        </p:nvSpPr>
        <p:spPr>
          <a:xfrm>
            <a:off x="61" y="4680445"/>
            <a:ext cx="9358313" cy="436562"/>
          </a:xfrm>
          <a:prstGeom prst="rect">
            <a:avLst/>
          </a:prstGeom>
          <a:solidFill>
            <a:srgbClr val="21B5E5"/>
          </a:solidFill>
          <a:ln w="25400" cap="flat" cmpd="sng" algn="ctr">
            <a:noFill/>
            <a:prstDash val="solid"/>
          </a:ln>
          <a:effectLst/>
        </p:spPr>
        <p:txBody>
          <a:bodyPr lIns="91151" tIns="45576" rIns="91151" bIns="45576" anchor="ctr"/>
          <a:lstStyle/>
          <a:p>
            <a:pPr defTabSz="911545">
              <a:defRPr/>
            </a:pPr>
            <a:endParaRPr lang="ko-KR" altLang="en-US" sz="1800" dirty="0">
              <a:solidFill>
                <a:sysClr val="window" lastClr="FFFFFF"/>
              </a:solidFill>
              <a:latin typeface="Roboto Regular"/>
              <a:ea typeface="맑은 고딕"/>
              <a:cs typeface="Roboto Regular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43959" y="4831257"/>
            <a:ext cx="4866930" cy="522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151" tIns="45576" rIns="91151" bIns="45576">
            <a:spAutoFit/>
          </a:bodyPr>
          <a:lstStyle/>
          <a:p>
            <a:r>
              <a:rPr lang="en-US" altLang="ko-KR" sz="2800" b="1" dirty="0" smtClean="0">
                <a:solidFill>
                  <a:srgbClr val="FFB400"/>
                </a:solidFill>
                <a:latin typeface="Roboto Regular"/>
                <a:ea typeface="08서울남산체 L" pitchFamily="18" charset="-127"/>
                <a:cs typeface="Roboto Regular"/>
              </a:rPr>
              <a:t>4. Application Demonstration</a:t>
            </a:r>
            <a:endParaRPr lang="ko-KR" altLang="en-US" sz="2800" b="1" dirty="0">
              <a:solidFill>
                <a:srgbClr val="FFB400"/>
              </a:solidFill>
              <a:latin typeface="Roboto Regular"/>
              <a:ea typeface="08서울남산체 L" pitchFamily="18" charset="-127"/>
              <a:cs typeface="Roboto Regular"/>
            </a:endParaRPr>
          </a:p>
        </p:txBody>
      </p:sp>
      <p:sp>
        <p:nvSpPr>
          <p:cNvPr id="8" name="직사각형 6"/>
          <p:cNvSpPr/>
          <p:nvPr/>
        </p:nvSpPr>
        <p:spPr>
          <a:xfrm>
            <a:off x="-142874" y="4894758"/>
            <a:ext cx="9572625" cy="436563"/>
          </a:xfrm>
          <a:prstGeom prst="rect">
            <a:avLst/>
          </a:prstGeom>
          <a:solidFill>
            <a:srgbClr val="AA66CC"/>
          </a:solidFill>
          <a:ln w="25400" cap="flat" cmpd="sng" algn="ctr">
            <a:noFill/>
            <a:prstDash val="solid"/>
          </a:ln>
          <a:effectLst/>
        </p:spPr>
        <p:txBody>
          <a:bodyPr lIns="91151" tIns="45576" rIns="91151" bIns="45576" anchor="ctr"/>
          <a:lstStyle/>
          <a:p>
            <a:pPr algn="ctr"/>
            <a:r>
              <a:rPr lang="en-US" altLang="ko-KR" kern="0" dirty="0">
                <a:solidFill>
                  <a:srgbClr val="4F81BD">
                    <a:lumMod val="60000"/>
                    <a:lumOff val="40000"/>
                  </a:srgbClr>
                </a:solidFill>
                <a:latin typeface="Roboto Regular"/>
                <a:ea typeface="맑은 고딕"/>
                <a:cs typeface="Roboto Regular"/>
              </a:rPr>
              <a:t>`</a:t>
            </a:r>
            <a:endParaRPr lang="ko-KR" altLang="en-US" kern="0" dirty="0">
              <a:solidFill>
                <a:srgbClr val="4F81BD">
                  <a:lumMod val="60000"/>
                  <a:lumOff val="40000"/>
                </a:srgbClr>
              </a:solidFill>
              <a:latin typeface="Roboto Regular"/>
              <a:ea typeface="맑은 고딕"/>
              <a:cs typeface="Roboto Regular"/>
            </a:endParaRPr>
          </a:p>
        </p:txBody>
      </p:sp>
      <p:sp>
        <p:nvSpPr>
          <p:cNvPr id="9" name="직사각형 4"/>
          <p:cNvSpPr/>
          <p:nvPr/>
        </p:nvSpPr>
        <p:spPr>
          <a:xfrm>
            <a:off x="-285749" y="5109070"/>
            <a:ext cx="9572625" cy="436562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151" tIns="45576" rIns="91151" bIns="45576" anchor="ctr"/>
          <a:lstStyle/>
          <a:p>
            <a:pPr>
              <a:defRPr/>
            </a:pPr>
            <a:endParaRPr kumimoji="0" lang="ko-KR" altLang="en-US">
              <a:latin typeface="Roboto Regular"/>
              <a:cs typeface="Roboto Regular"/>
            </a:endParaRPr>
          </a:p>
        </p:txBody>
      </p:sp>
      <p:sp>
        <p:nvSpPr>
          <p:cNvPr id="10" name="직사각형 5"/>
          <p:cNvSpPr/>
          <p:nvPr/>
        </p:nvSpPr>
        <p:spPr>
          <a:xfrm>
            <a:off x="-142875" y="5323383"/>
            <a:ext cx="9501188" cy="436563"/>
          </a:xfrm>
          <a:prstGeom prst="rect">
            <a:avLst/>
          </a:prstGeom>
          <a:solidFill>
            <a:srgbClr val="FFB400"/>
          </a:solidFill>
          <a:ln w="25400" cap="flat" cmpd="sng" algn="ctr">
            <a:noFill/>
            <a:prstDash val="solid"/>
          </a:ln>
          <a:effectLst/>
        </p:spPr>
        <p:txBody>
          <a:bodyPr lIns="91151" tIns="45576" rIns="91151" bIns="45576" anchor="ctr"/>
          <a:lstStyle/>
          <a:p>
            <a:pPr defTabSz="911545">
              <a:defRPr/>
            </a:pPr>
            <a:endParaRPr lang="ko-KR" altLang="en-US" sz="1800" dirty="0">
              <a:solidFill>
                <a:sysClr val="window" lastClr="FFFFFF"/>
              </a:solidFill>
              <a:latin typeface="Roboto Regular"/>
              <a:ea typeface="맑은 고딕"/>
              <a:cs typeface="Roboto Regula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4882" y="1956240"/>
            <a:ext cx="3531152" cy="522929"/>
          </a:xfrm>
          <a:prstGeom prst="rect">
            <a:avLst/>
          </a:prstGeom>
          <a:noFill/>
        </p:spPr>
        <p:txBody>
          <a:bodyPr wrap="none" lIns="91151" tIns="45576" rIns="91151" bIns="45576">
            <a:spAutoFit/>
          </a:bodyPr>
          <a:lstStyle/>
          <a:p>
            <a:pPr defTabSz="911545">
              <a:defRPr/>
            </a:pPr>
            <a:r>
              <a:rPr lang="en-US" altLang="ko-KR" sz="2800" b="1" dirty="0">
                <a:solidFill>
                  <a:srgbClr val="21B5E5"/>
                </a:solidFill>
                <a:latin typeface="Roboto Regular"/>
                <a:ea typeface="08서울남산체 L" pitchFamily="18" charset="-127"/>
                <a:cs typeface="Roboto Regular"/>
              </a:rPr>
              <a:t>1.</a:t>
            </a:r>
            <a:r>
              <a:rPr lang="ko-KR" altLang="en-US" sz="2800" b="1" dirty="0">
                <a:solidFill>
                  <a:srgbClr val="21B5E5"/>
                </a:solidFill>
                <a:latin typeface="Roboto Regular"/>
                <a:ea typeface="08서울남산체 L" pitchFamily="18" charset="-127"/>
                <a:cs typeface="Roboto Regular"/>
              </a:rPr>
              <a:t> </a:t>
            </a:r>
            <a:r>
              <a:rPr lang="en-US" altLang="ko-KR" sz="2800" b="1" dirty="0" smtClean="0">
                <a:solidFill>
                  <a:srgbClr val="21B5E5"/>
                </a:solidFill>
                <a:latin typeface="Roboto Regular"/>
                <a:ea typeface="08서울남산체 L" pitchFamily="18" charset="-127"/>
                <a:cs typeface="Roboto Regular"/>
              </a:rPr>
              <a:t>Web Tournaments</a:t>
            </a:r>
            <a:endParaRPr lang="ko-KR" altLang="en-US" sz="2800" b="1" dirty="0">
              <a:solidFill>
                <a:srgbClr val="21B5E5"/>
              </a:solidFill>
              <a:latin typeface="Roboto Regular"/>
              <a:ea typeface="08서울남산체 L" pitchFamily="18" charset="-127"/>
              <a:cs typeface="Roboto Regular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245206" y="2878632"/>
            <a:ext cx="3851753" cy="522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151" tIns="45576" rIns="91151" bIns="45576">
            <a:spAutoFit/>
          </a:bodyPr>
          <a:lstStyle/>
          <a:p>
            <a:pPr defTabSz="911545">
              <a:defRPr/>
            </a:pPr>
            <a:r>
              <a:rPr lang="en-US" altLang="ko-KR" sz="2800" b="1" dirty="0" smtClean="0">
                <a:solidFill>
                  <a:srgbClr val="AA66CC"/>
                </a:solidFill>
                <a:latin typeface="Roboto Regular"/>
                <a:ea typeface="Arial" charset="0"/>
                <a:cs typeface="Roboto Regular"/>
              </a:rPr>
              <a:t>2. Application Analysis</a:t>
            </a:r>
            <a:endParaRPr lang="ko-KR" altLang="en-US" sz="2800" b="1" dirty="0">
              <a:solidFill>
                <a:srgbClr val="AA66CC"/>
              </a:solidFill>
              <a:latin typeface="Roboto Regular"/>
              <a:ea typeface="Arial" charset="0"/>
              <a:cs typeface="Roboto Regular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25386" y="3902571"/>
            <a:ext cx="4095409" cy="522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151" tIns="45576" rIns="91151" bIns="45576">
            <a:spAutoFit/>
          </a:bodyPr>
          <a:lstStyle/>
          <a:p>
            <a:r>
              <a:rPr lang="en-US" altLang="ko-KR" sz="2800" b="1" dirty="0">
                <a:solidFill>
                  <a:srgbClr val="CC0000"/>
                </a:solidFill>
                <a:latin typeface="Roboto Regular"/>
                <a:ea typeface="08서울남산체 L" pitchFamily="18" charset="-127"/>
                <a:cs typeface="Roboto Regular"/>
              </a:rPr>
              <a:t>3.</a:t>
            </a:r>
            <a:r>
              <a:rPr lang="ko-KR" altLang="en-US" sz="2800" b="1" dirty="0">
                <a:solidFill>
                  <a:srgbClr val="CC0000"/>
                </a:solidFill>
                <a:latin typeface="Roboto Regular"/>
                <a:ea typeface="08서울남산체 L" pitchFamily="18" charset="-127"/>
                <a:cs typeface="Roboto Regular"/>
              </a:rPr>
              <a:t> </a:t>
            </a:r>
            <a:r>
              <a:rPr lang="en-US" altLang="ko-KR" sz="2800" b="1" dirty="0" smtClean="0">
                <a:solidFill>
                  <a:srgbClr val="CC0000"/>
                </a:solidFill>
                <a:latin typeface="Roboto Regular"/>
                <a:ea typeface="08서울남산체 L" pitchFamily="18" charset="-127"/>
                <a:cs typeface="Roboto Regular"/>
              </a:rPr>
              <a:t>Development Process</a:t>
            </a:r>
            <a:endParaRPr lang="ko-KR" altLang="en-US" sz="2800" b="1" dirty="0">
              <a:solidFill>
                <a:srgbClr val="CC0000"/>
              </a:solidFill>
              <a:latin typeface="Roboto Regular"/>
              <a:ea typeface="08서울남산체 L" pitchFamily="18" charset="-127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3066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11111E-6 L -1.94444E-6 -0.3238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-2.5E-6 -0.21875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92325E-6 L 3.61111E-6 -0.1028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animBg="1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787798" y="3347359"/>
            <a:ext cx="2069702" cy="241662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90000"/>
                  <a:alpha val="62000"/>
                </a:sysClr>
              </a:gs>
              <a:gs pos="100000">
                <a:srgbClr val="08CFEE">
                  <a:tint val="23500"/>
                  <a:satMod val="160000"/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198" tIns="45600" rIns="91198" bIns="45600" rtlCol="0" anchor="ctr"/>
          <a:lstStyle/>
          <a:p>
            <a:pPr defTabSz="912012">
              <a:defRPr/>
            </a:pPr>
            <a:endParaRPr lang="en-US" sz="180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34906" y="2076547"/>
            <a:ext cx="6328462" cy="984643"/>
          </a:xfrm>
          <a:prstGeom prst="rect">
            <a:avLst/>
          </a:prstGeom>
          <a:noFill/>
        </p:spPr>
        <p:txBody>
          <a:bodyPr wrap="none" lIns="91198" tIns="45600" rIns="91198" bIns="45600" rtlCol="0">
            <a:spAutoFit/>
          </a:bodyPr>
          <a:lstStyle/>
          <a:p>
            <a:pPr defTabSz="912012"/>
            <a:r>
              <a:rPr lang="en-US" sz="5800" dirty="0" smtClean="0">
                <a:solidFill>
                  <a:srgbClr val="21B5E5"/>
                </a:solidFill>
                <a:latin typeface="Roboto Condensed Regular"/>
                <a:ea typeface="+mn-ea"/>
                <a:cs typeface="Roboto Condensed Regular"/>
              </a:rPr>
              <a:t>WEB TOURNAMENTS</a:t>
            </a:r>
            <a:endParaRPr lang="en-US" sz="5800" dirty="0">
              <a:solidFill>
                <a:srgbClr val="21B5E5"/>
              </a:solidFill>
              <a:latin typeface="Roboto Condensed Regular"/>
              <a:ea typeface="+mn-ea"/>
              <a:cs typeface="Roboto Condensed Regular"/>
            </a:endParaRPr>
          </a:p>
        </p:txBody>
      </p:sp>
      <p:sp>
        <p:nvSpPr>
          <p:cNvPr id="6" name="Oval 5"/>
          <p:cNvSpPr/>
          <p:nvPr/>
        </p:nvSpPr>
        <p:spPr>
          <a:xfrm>
            <a:off x="855330" y="1623191"/>
            <a:ext cx="1838340" cy="1838340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>
            <a:softEdge rad="685800"/>
          </a:effectLst>
          <a:scene3d>
            <a:camera prst="orthographicFront"/>
            <a:lightRig rig="threePt" dir="t"/>
          </a:scene3d>
          <a:sp3d extrusionH="19050" prstMaterial="plastic">
            <a:bevelT w="95250" h="95250"/>
            <a:extrusionClr>
              <a:sysClr val="window" lastClr="FFFFFF"/>
            </a:extrusionClr>
          </a:sp3d>
        </p:spPr>
        <p:txBody>
          <a:bodyPr lIns="91198" tIns="45600" rIns="91198" bIns="45600" rtlCol="0" anchor="ctr"/>
          <a:lstStyle/>
          <a:p>
            <a:pPr defTabSz="912012">
              <a:defRPr/>
            </a:pPr>
            <a:endParaRPr lang="en-US" sz="7200">
              <a:solidFill>
                <a:sysClr val="window" lastClr="FFFFFF"/>
              </a:solidFill>
              <a:latin typeface="Arial Black" pitchFamily="34" charset="0"/>
              <a:ea typeface="+mn-ea"/>
              <a:cs typeface="+mn-cs"/>
            </a:endParaRPr>
          </a:p>
        </p:txBody>
      </p:sp>
      <p:pic>
        <p:nvPicPr>
          <p:cNvPr id="15" name="19_First Rul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75701" y="6934201"/>
            <a:ext cx="304800" cy="3048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87095" y="1669372"/>
            <a:ext cx="1755775" cy="1754188"/>
            <a:chOff x="3345877" y="411978"/>
            <a:chExt cx="1755775" cy="1754188"/>
          </a:xfrm>
        </p:grpSpPr>
        <p:sp>
          <p:nvSpPr>
            <p:cNvPr id="19" name="Oval 18"/>
            <p:cNvSpPr/>
            <p:nvPr/>
          </p:nvSpPr>
          <p:spPr bwMode="auto">
            <a:xfrm>
              <a:off x="3345877" y="411978"/>
              <a:ext cx="1755775" cy="175418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912012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pic>
          <p:nvPicPr>
            <p:cNvPr id="3" name="Picture 2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68" t="22900" r="32994" b="33740"/>
            <a:stretch/>
          </p:blipFill>
          <p:spPr bwMode="auto">
            <a:xfrm>
              <a:off x="3849369" y="818514"/>
              <a:ext cx="723901" cy="10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95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xmlns:p14="http://schemas.microsoft.com/office/powerpoint/2010/main" spd="med" advTm="3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85185E-6 L 0.96666 -1.85185E-6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0 L 0.96805 0 " pathEditMode="relative" rAng="0" ptsTypes="AA">
                                      <p:cBhvr>
                                        <p:cTn id="12" dur="2000" spd="-100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8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14" dur="20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96296E-6 L 0.95833 2.96296E-6 " pathEditMode="relative" rAng="0" ptsTypes="AA">
                                      <p:cBhvr>
                                        <p:cTn id="18" dur="2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2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10" grpId="0" animBg="1"/>
      <p:bldP spid="10" grpId="1" animBg="1"/>
      <p:bldP spid="11" grpId="0"/>
      <p:bldP spid="6" grpId="0" animBg="1"/>
      <p:bldP spid="6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96345" y="-70068"/>
            <a:ext cx="9345448" cy="1487706"/>
          </a:xfrm>
          <a:prstGeom prst="rect">
            <a:avLst/>
          </a:prstGeom>
          <a:solidFill>
            <a:srgbClr val="21B5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0" y="555893"/>
            <a:ext cx="8229600" cy="861744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" sz="4400" dirty="0" smtClean="0">
                <a:solidFill>
                  <a:srgbClr val="FFFFFF"/>
                </a:solidFill>
                <a:latin typeface="Roboto Regular"/>
                <a:cs typeface="Roboto Regular"/>
              </a:rPr>
              <a:t>Problem Statement</a:t>
            </a:r>
            <a:endParaRPr lang="en" sz="4400" dirty="0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677078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>
              <a:buNone/>
            </a:pPr>
            <a:endParaRPr lang="en" dirty="0"/>
          </a:p>
        </p:txBody>
      </p:sp>
      <p:pic>
        <p:nvPicPr>
          <p:cNvPr id="2" name="Picture 1" descr="mens-basketball-bracket-div1-blank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51" y="1814234"/>
            <a:ext cx="6446823" cy="474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7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96345" y="-70068"/>
            <a:ext cx="9345448" cy="1487706"/>
          </a:xfrm>
          <a:prstGeom prst="rect">
            <a:avLst/>
          </a:prstGeom>
          <a:solidFill>
            <a:srgbClr val="21B5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C:\Users\!tyehyun\AppData\Local\Microsoft\Windows\Temporary Internet Files\Content.IE5\6X3JNP7I\MM900172634[1]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3539" y="468307"/>
            <a:ext cx="1194374" cy="81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57200" y="555893"/>
            <a:ext cx="8229600" cy="861744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-US" sz="4400" dirty="0" smtClean="0">
                <a:solidFill>
                  <a:srgbClr val="FFFFFF"/>
                </a:solidFill>
                <a:latin typeface="Roboto Regular"/>
                <a:cs typeface="Roboto Regular"/>
              </a:rPr>
              <a:t>Target Audience</a:t>
            </a:r>
            <a:endParaRPr lang="en" sz="4400" dirty="0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" name="Picture 7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8538" y="3886201"/>
            <a:ext cx="2684462" cy="3429000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96000"/>
              </a:srgbClr>
            </a:outerShdw>
            <a:softEdge rad="0"/>
          </a:effectLst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657601"/>
            <a:ext cx="2667000" cy="5410200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000" y="3276601"/>
            <a:ext cx="2971800" cy="4876800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1" y="3048002"/>
            <a:ext cx="3581400" cy="5181600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42" name="20-24_Your Audience Deserve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839200" y="7188200"/>
            <a:ext cx="304800" cy="304800"/>
          </a:xfrm>
          <a:prstGeom prst="rect">
            <a:avLst/>
          </a:prstGeom>
        </p:spPr>
      </p:pic>
      <p:grpSp>
        <p:nvGrpSpPr>
          <p:cNvPr id="43" name="Group 42"/>
          <p:cNvGrpSpPr/>
          <p:nvPr/>
        </p:nvGrpSpPr>
        <p:grpSpPr>
          <a:xfrm>
            <a:off x="590990" y="1369457"/>
            <a:ext cx="2266950" cy="2434872"/>
            <a:chOff x="840518" y="1947670"/>
            <a:chExt cx="3224107" cy="3462929"/>
          </a:xfrm>
        </p:grpSpPr>
        <p:pic>
          <p:nvPicPr>
            <p:cNvPr id="44" name="Picture 11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518" y="1947670"/>
              <a:ext cx="3224107" cy="3462929"/>
            </a:xfrm>
            <a:prstGeom prst="rect">
              <a:avLst/>
            </a:prstGeom>
          </p:spPr>
        </p:pic>
        <p:sp>
          <p:nvSpPr>
            <p:cNvPr id="45" name="Rectangle 44"/>
            <p:cNvSpPr/>
            <p:nvPr/>
          </p:nvSpPr>
          <p:spPr>
            <a:xfrm>
              <a:off x="1778000" y="2819400"/>
              <a:ext cx="1371600" cy="1219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Chalkboard"/>
                  <a:cs typeface="Chalkboard"/>
                </a:rPr>
                <a:t> </a:t>
              </a:r>
              <a:endParaRPr lang="en-US" sz="2000" b="1" dirty="0">
                <a:solidFill>
                  <a:schemeClr val="tx1"/>
                </a:solidFill>
                <a:latin typeface="Chalkboard"/>
                <a:cs typeface="Chalkboard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947047" y="1201534"/>
            <a:ext cx="2938638" cy="2770716"/>
            <a:chOff x="7035800" y="1708848"/>
            <a:chExt cx="4179396" cy="3940574"/>
          </a:xfrm>
        </p:grpSpPr>
        <p:pic>
          <p:nvPicPr>
            <p:cNvPr id="47" name="Picture 46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5800" y="1708848"/>
              <a:ext cx="4179396" cy="3940574"/>
            </a:xfrm>
            <a:prstGeom prst="rect">
              <a:avLst/>
            </a:prstGeom>
          </p:spPr>
        </p:pic>
        <p:sp>
          <p:nvSpPr>
            <p:cNvPr id="48" name="Rectangle 47"/>
            <p:cNvSpPr/>
            <p:nvPr/>
          </p:nvSpPr>
          <p:spPr>
            <a:xfrm>
              <a:off x="8645032" y="2514599"/>
              <a:ext cx="1371600" cy="1371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/>
                  </a:solidFill>
                  <a:latin typeface="Chalkboard"/>
                  <a:cs typeface="Chalkboard"/>
                </a:rPr>
                <a:t>So </a:t>
              </a:r>
              <a:endParaRPr lang="en-US" sz="3200" b="1" dirty="0">
                <a:solidFill>
                  <a:schemeClr val="tx1"/>
                </a:solidFill>
                <a:latin typeface="Chalkboard"/>
                <a:cs typeface="Chalkboard"/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6117071" y="1719021"/>
            <a:ext cx="964406" cy="964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latin typeface="Chalkboard"/>
                <a:cs typeface="Chalkboard"/>
              </a:rPr>
              <a:t> </a:t>
            </a:r>
            <a:endParaRPr lang="en-US" sz="3200" b="1" dirty="0">
              <a:solidFill>
                <a:schemeClr val="tx1"/>
              </a:solidFill>
              <a:latin typeface="Chalkboard"/>
              <a:cs typeface="Chalkboard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76713" y="1745298"/>
            <a:ext cx="2043294" cy="964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 smtClean="0">
                <a:solidFill>
                  <a:schemeClr val="tx1"/>
                </a:solidFill>
                <a:latin typeface="Chalkboard"/>
                <a:cs typeface="Chalkboard"/>
              </a:rPr>
              <a:t> Easy to use</a:t>
            </a:r>
            <a:endParaRPr lang="en-US" sz="2400" b="1" dirty="0">
              <a:solidFill>
                <a:schemeClr val="tx1"/>
              </a:solidFill>
              <a:latin typeface="Chalkboard"/>
              <a:cs typeface="Chalkboard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191905" y="1897496"/>
            <a:ext cx="2043294" cy="964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chemeClr val="tx1"/>
                </a:solidFill>
                <a:latin typeface="Chalkboard"/>
                <a:cs typeface="Chalkboard"/>
              </a:rPr>
              <a:t>COOL</a:t>
            </a:r>
            <a:endParaRPr lang="en-US" sz="3200" b="1" dirty="0">
              <a:solidFill>
                <a:schemeClr val="tx1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419113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96345" y="-70068"/>
            <a:ext cx="9345448" cy="1487706"/>
          </a:xfrm>
          <a:prstGeom prst="rect">
            <a:avLst/>
          </a:prstGeom>
          <a:solidFill>
            <a:srgbClr val="21B5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555893"/>
            <a:ext cx="8229600" cy="861744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-US" sz="4400" dirty="0" smtClean="0">
                <a:solidFill>
                  <a:schemeClr val="bg1"/>
                </a:solidFill>
                <a:latin typeface="Roboto Regular"/>
                <a:cs typeface="Roboto Regular"/>
              </a:rPr>
              <a:t>Usability Features</a:t>
            </a:r>
            <a:endParaRPr lang="en" sz="4400" dirty="0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49933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95300" indent="-457200">
              <a:lnSpc>
                <a:spcPct val="150000"/>
              </a:lnSpc>
              <a:buClr>
                <a:srgbClr val="000000"/>
              </a:buClr>
              <a:buSzPct val="166666"/>
            </a:pPr>
            <a:r>
              <a:rPr lang="e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Regular"/>
                <a:cs typeface="Roboto Regular"/>
              </a:rPr>
              <a:t>Tournaments</a:t>
            </a:r>
            <a:endParaRPr lang="en" dirty="0">
              <a:solidFill>
                <a:schemeClr val="tx1">
                  <a:lumMod val="85000"/>
                  <a:lumOff val="15000"/>
                </a:schemeClr>
              </a:solidFill>
              <a:latin typeface="Roboto Regular"/>
              <a:cs typeface="Roboto Regular"/>
            </a:endParaRPr>
          </a:p>
          <a:p>
            <a:pPr marL="914400" lvl="1" indent="-381000" rtl="0">
              <a:lnSpc>
                <a:spcPct val="150000"/>
              </a:lnSpc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Roboto Regular"/>
                <a:cs typeface="Roboto Regular"/>
              </a:rPr>
              <a:t>Create, edit, delete tournaments</a:t>
            </a:r>
          </a:p>
          <a:p>
            <a:pPr marL="914400" lvl="1" indent="-381000" rtl="0">
              <a:lnSpc>
                <a:spcPct val="150000"/>
              </a:lnSpc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Roboto Regular"/>
                <a:cs typeface="Roboto Regular"/>
              </a:rPr>
              <a:t>Decide tournament </a:t>
            </a:r>
            <a:r>
              <a:rPr lang="e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Regular"/>
                <a:cs typeface="Roboto Regular"/>
              </a:rPr>
              <a:t>rules</a:t>
            </a:r>
            <a:endParaRPr lang="en" dirty="0">
              <a:solidFill>
                <a:schemeClr val="tx1">
                  <a:lumMod val="85000"/>
                  <a:lumOff val="15000"/>
                </a:schemeClr>
              </a:solidFill>
              <a:latin typeface="Roboto Regular"/>
              <a:cs typeface="Roboto Regular"/>
            </a:endParaRPr>
          </a:p>
          <a:p>
            <a:pPr marL="914400" lvl="1" indent="-381000" rtl="0">
              <a:lnSpc>
                <a:spcPct val="150000"/>
              </a:lnSpc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Roboto Regular"/>
                <a:cs typeface="Roboto Regular"/>
              </a:rPr>
              <a:t>Determine match winner</a:t>
            </a:r>
          </a:p>
          <a:p>
            <a:pPr marL="914400" lvl="1" indent="-381000" rtl="0">
              <a:lnSpc>
                <a:spcPct val="150000"/>
              </a:lnSpc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Roboto Regular"/>
                <a:cs typeface="Roboto Regular"/>
              </a:rPr>
              <a:t>Administer tournament permissions</a:t>
            </a:r>
          </a:p>
          <a:p>
            <a:pPr marL="914400" lvl="1" indent="-381000" rtl="0">
              <a:lnSpc>
                <a:spcPct val="150000"/>
              </a:lnSpc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chemeClr val="tx1">
                    <a:lumMod val="85000"/>
                    <a:lumOff val="15000"/>
                  </a:schemeClr>
                </a:solidFill>
                <a:latin typeface="Roboto Regular"/>
                <a:cs typeface="Roboto Regular"/>
              </a:rPr>
              <a:t>View tournaments in progress</a:t>
            </a:r>
          </a:p>
        </p:txBody>
      </p:sp>
    </p:spTree>
    <p:extLst>
      <p:ext uri="{BB962C8B-B14F-4D97-AF65-F5344CB8AC3E}">
        <p14:creationId xmlns:p14="http://schemas.microsoft.com/office/powerpoint/2010/main" val="50241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96345" y="-70068"/>
            <a:ext cx="9345448" cy="1487706"/>
          </a:xfrm>
          <a:prstGeom prst="rect">
            <a:avLst/>
          </a:prstGeom>
          <a:solidFill>
            <a:srgbClr val="21B5E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555893"/>
            <a:ext cx="8229600" cy="861744"/>
          </a:xfrm>
          <a:prstGeom prst="rect">
            <a:avLst/>
          </a:prstGeom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-US" sz="4400" dirty="0" smtClean="0">
                <a:solidFill>
                  <a:schemeClr val="bg1"/>
                </a:solidFill>
                <a:latin typeface="Roboto Regular"/>
                <a:cs typeface="Roboto Regular"/>
              </a:rPr>
              <a:t>Usability Features</a:t>
            </a:r>
            <a:endParaRPr lang="en" sz="4400" dirty="0">
              <a:solidFill>
                <a:schemeClr val="bg1"/>
              </a:solidFill>
              <a:latin typeface="Roboto Regular"/>
              <a:cs typeface="Roboto Regular"/>
            </a:endParaRPr>
          </a:p>
        </p:txBody>
      </p:sp>
      <p:sp>
        <p:nvSpPr>
          <p:cNvPr id="7" name="Shape 4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444263"/>
          </a:xfrm>
          <a:prstGeom prst="rect">
            <a:avLst/>
          </a:prstGeom>
        </p:spPr>
        <p:txBody>
          <a:bodyPr lIns="91425" tIns="91425" rIns="91425" bIns="91425" anchor="t" anchorCtr="0">
            <a:spAutoFit/>
          </a:bodyPr>
          <a:lstStyle/>
          <a:p>
            <a:pPr marL="457200" lvl="0" indent="-419100" rtl="0">
              <a:lnSpc>
                <a:spcPct val="150000"/>
              </a:lnSpc>
              <a:buClr>
                <a:srgbClr val="000000"/>
              </a:buClr>
              <a:buSzPct val="166666"/>
              <a:buFont typeface="Arial"/>
              <a:buChar char="•"/>
            </a:pPr>
            <a:r>
              <a:rPr lang="en" dirty="0">
                <a:solidFill>
                  <a:srgbClr val="262626"/>
                </a:solidFill>
                <a:latin typeface="Roboto Regular"/>
                <a:cs typeface="Roboto Regular"/>
              </a:rPr>
              <a:t>Users</a:t>
            </a:r>
          </a:p>
          <a:p>
            <a:pPr marL="914400" lvl="1" indent="-381000" rtl="0">
              <a:lnSpc>
                <a:spcPct val="150000"/>
              </a:lnSpc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262626"/>
                </a:solidFill>
                <a:latin typeface="Roboto Regular"/>
                <a:cs typeface="Roboto Regular"/>
              </a:rPr>
              <a:t>Account creation</a:t>
            </a:r>
          </a:p>
          <a:p>
            <a:pPr marL="914400" lvl="1" indent="-381000" rtl="0">
              <a:lnSpc>
                <a:spcPct val="150000"/>
              </a:lnSpc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262626"/>
                </a:solidFill>
                <a:latin typeface="Roboto Regular"/>
                <a:cs typeface="Roboto Regular"/>
              </a:rPr>
              <a:t>Account login</a:t>
            </a:r>
          </a:p>
          <a:p>
            <a:pPr marL="914400" lvl="1" indent="-381000" rtl="0">
              <a:lnSpc>
                <a:spcPct val="150000"/>
              </a:lnSpc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262626"/>
                </a:solidFill>
                <a:latin typeface="Roboto Regular"/>
                <a:cs typeface="Roboto Regular"/>
              </a:rPr>
              <a:t>Account edit</a:t>
            </a:r>
          </a:p>
          <a:p>
            <a:pPr marL="914400" lvl="1" indent="-381000" rtl="0">
              <a:lnSpc>
                <a:spcPct val="150000"/>
              </a:lnSpc>
              <a:buClr>
                <a:srgbClr val="000000"/>
              </a:buClr>
              <a:buSzPct val="80000"/>
              <a:buFont typeface="Courier New"/>
              <a:buChar char="o"/>
            </a:pPr>
            <a:r>
              <a:rPr lang="en" dirty="0">
                <a:solidFill>
                  <a:srgbClr val="262626"/>
                </a:solidFill>
                <a:latin typeface="Roboto Regular"/>
                <a:cs typeface="Roboto Regular"/>
              </a:rPr>
              <a:t>Create groups for easy tournament creation</a:t>
            </a:r>
          </a:p>
          <a:p>
            <a:endParaRPr lang="en" dirty="0">
              <a:solidFill>
                <a:srgbClr val="262626"/>
              </a:solidFill>
              <a:latin typeface="Roboto Regular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4834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655879" y="2355327"/>
            <a:ext cx="4035871" cy="830892"/>
          </a:xfrm>
          <a:prstGeom prst="rect">
            <a:avLst/>
          </a:prstGeom>
          <a:noFill/>
        </p:spPr>
        <p:txBody>
          <a:bodyPr wrap="none" lIns="91336" tIns="45668" rIns="91336" bIns="45668" rtlCol="0">
            <a:spAutoFit/>
          </a:bodyPr>
          <a:lstStyle/>
          <a:p>
            <a:pPr defTabSz="913368">
              <a:defRPr/>
            </a:pPr>
            <a:r>
              <a:rPr lang="en-US" sz="4800" b="1" dirty="0" smtClean="0">
                <a:solidFill>
                  <a:srgbClr val="AA66CC"/>
                </a:solidFill>
                <a:latin typeface="Roboto Regular"/>
                <a:ea typeface="+mn-ea"/>
                <a:cs typeface="Roboto Regular"/>
              </a:rPr>
              <a:t>APPLICATION</a:t>
            </a:r>
            <a:endParaRPr lang="en-US" sz="4800" b="1" dirty="0">
              <a:solidFill>
                <a:srgbClr val="AA66CC"/>
              </a:solidFill>
              <a:latin typeface="Roboto Regular"/>
              <a:ea typeface="+mn-ea"/>
              <a:cs typeface="Roboto Regula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8774" y="2901748"/>
            <a:ext cx="4480103" cy="1200224"/>
          </a:xfrm>
          <a:prstGeom prst="rect">
            <a:avLst/>
          </a:prstGeom>
          <a:noFill/>
        </p:spPr>
        <p:txBody>
          <a:bodyPr wrap="none" lIns="91336" tIns="45668" rIns="91336" bIns="45668" rtlCol="0">
            <a:spAutoFit/>
          </a:bodyPr>
          <a:lstStyle/>
          <a:p>
            <a:pPr defTabSz="913368">
              <a:defRPr/>
            </a:pPr>
            <a:r>
              <a:rPr lang="en-US" sz="7200" b="1" dirty="0" smtClean="0">
                <a:solidFill>
                  <a:srgbClr val="AA66CC"/>
                </a:solidFill>
                <a:latin typeface="Roboto Regular"/>
                <a:ea typeface="+mn-ea"/>
                <a:cs typeface="Roboto Regular"/>
              </a:rPr>
              <a:t>ANALYSIS</a:t>
            </a:r>
            <a:endParaRPr lang="en-US" sz="7200" b="1" dirty="0">
              <a:solidFill>
                <a:srgbClr val="AA66CC"/>
              </a:solidFill>
              <a:latin typeface="Roboto Regular"/>
              <a:ea typeface="+mn-ea"/>
              <a:cs typeface="Roboto Regular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401110" y="3866649"/>
            <a:ext cx="2069702" cy="241662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90000"/>
                  <a:alpha val="62000"/>
                </a:sysClr>
              </a:gs>
              <a:gs pos="100000">
                <a:srgbClr val="08CFEE">
                  <a:tint val="23500"/>
                  <a:satMod val="160000"/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lIns="91336" tIns="45668" rIns="91336" bIns="45668" rtlCol="0" anchor="ctr"/>
          <a:lstStyle/>
          <a:p>
            <a:pPr defTabSz="913368">
              <a:defRPr/>
            </a:pPr>
            <a:endParaRPr lang="en-US" sz="1800">
              <a:solidFill>
                <a:sysClr val="window" lastClr="FFFFFF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68642" y="2142481"/>
            <a:ext cx="1838340" cy="1838340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>
            <a:softEdge rad="685800"/>
          </a:effectLst>
          <a:scene3d>
            <a:camera prst="orthographicFront"/>
            <a:lightRig rig="threePt" dir="t"/>
          </a:scene3d>
          <a:sp3d extrusionH="19050" prstMaterial="plastic">
            <a:bevelT w="95250" h="95250"/>
            <a:extrusionClr>
              <a:sysClr val="window" lastClr="FFFFFF"/>
            </a:extrusionClr>
          </a:sp3d>
        </p:spPr>
        <p:txBody>
          <a:bodyPr lIns="91336" tIns="45668" rIns="91336" bIns="45668" rtlCol="0" anchor="ctr"/>
          <a:lstStyle/>
          <a:p>
            <a:pPr defTabSz="913368">
              <a:defRPr/>
            </a:pPr>
            <a:endParaRPr lang="en-US" sz="7200">
              <a:solidFill>
                <a:sysClr val="window" lastClr="FFFFFF"/>
              </a:solidFill>
              <a:latin typeface="Arial Black" pitchFamily="34" charset="0"/>
              <a:ea typeface="+mn-ea"/>
              <a:cs typeface="+mn-cs"/>
            </a:endParaRPr>
          </a:p>
        </p:txBody>
      </p:sp>
      <p:pic>
        <p:nvPicPr>
          <p:cNvPr id="18" name="50_Rule 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39200" y="7086600"/>
            <a:ext cx="304800" cy="304800"/>
          </a:xfrm>
          <a:prstGeom prst="rect">
            <a:avLst/>
          </a:prstGeom>
        </p:spPr>
      </p:pic>
      <p:grpSp>
        <p:nvGrpSpPr>
          <p:cNvPr id="20" name="Group 4"/>
          <p:cNvGrpSpPr>
            <a:grpSpLocks/>
          </p:cNvGrpSpPr>
          <p:nvPr/>
        </p:nvGrpSpPr>
        <p:grpSpPr bwMode="auto">
          <a:xfrm>
            <a:off x="1506539" y="2159000"/>
            <a:ext cx="1755775" cy="1754188"/>
            <a:chOff x="1265381" y="2235198"/>
            <a:chExt cx="1754909" cy="1754909"/>
          </a:xfrm>
        </p:grpSpPr>
        <p:sp>
          <p:nvSpPr>
            <p:cNvPr id="21" name="Oval 20"/>
            <p:cNvSpPr/>
            <p:nvPr/>
          </p:nvSpPr>
          <p:spPr>
            <a:xfrm>
              <a:off x="1265381" y="2235198"/>
              <a:ext cx="1754909" cy="175490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913368"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22" name="TextBox 20"/>
            <p:cNvSpPr txBox="1">
              <a:spLocks noChangeArrowheads="1"/>
            </p:cNvSpPr>
            <p:nvPr/>
          </p:nvSpPr>
          <p:spPr bwMode="auto">
            <a:xfrm>
              <a:off x="1781609" y="2399144"/>
              <a:ext cx="804763" cy="14317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3368"/>
              <a:r>
                <a:rPr lang="en-US" sz="8700" b="1" dirty="0">
                  <a:solidFill>
                    <a:srgbClr val="08CFEE"/>
                  </a:solidFill>
                  <a:latin typeface="Arial" pitchFamily="34" charset="0"/>
                  <a:ea typeface="+mn-ea"/>
                  <a:cs typeface="Arial" pitchFamily="34" charset="0"/>
                </a:rPr>
                <a:t>2</a:t>
              </a: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0780"/>
          <a:stretch/>
        </p:blipFill>
        <p:spPr bwMode="auto">
          <a:xfrm>
            <a:off x="1576387" y="928689"/>
            <a:ext cx="2771775" cy="174297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509" y="1433512"/>
            <a:ext cx="1552575" cy="162877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9850" y="2252663"/>
            <a:ext cx="1790700" cy="151447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2531181492"/>
      </p:ext>
    </p:extLst>
  </p:cSld>
  <p:clrMapOvr>
    <a:masterClrMapping/>
  </p:clrMapOvr>
  <p:transition xmlns:p14="http://schemas.microsoft.com/office/powerpoint/2010/main" spd="slow" advTm="2000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6" presetClass="emph" presetSubtype="0" decel="59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6" presetClass="emph" presetSubtype="0" decel="59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6" presetClass="emph" presetSubtype="0" decel="59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1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34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3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2728</TotalTime>
  <Words>564</Words>
  <Application>Microsoft Macintosh PowerPoint</Application>
  <PresentationFormat>On-screen Show (4:3)</PresentationFormat>
  <Paragraphs>149</Paragraphs>
  <Slides>27</Slides>
  <Notes>27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Web Tournaments</vt:lpstr>
      <vt:lpstr>The Team</vt:lpstr>
      <vt:lpstr>Contents</vt:lpstr>
      <vt:lpstr>PowerPoint Presentation</vt:lpstr>
      <vt:lpstr>Problem Statement</vt:lpstr>
      <vt:lpstr>Target Audience</vt:lpstr>
      <vt:lpstr>Usability Features</vt:lpstr>
      <vt:lpstr>Usability Features</vt:lpstr>
      <vt:lpstr>PowerPoint Presentation</vt:lpstr>
      <vt:lpstr>Platform</vt:lpstr>
      <vt:lpstr>Languages / Frameworks</vt:lpstr>
      <vt:lpstr>Architectural View</vt:lpstr>
      <vt:lpstr>Collaboration</vt:lpstr>
      <vt:lpstr>Github</vt:lpstr>
      <vt:lpstr>Github</vt:lpstr>
      <vt:lpstr>Trello</vt:lpstr>
      <vt:lpstr>PowerPoint Presentation</vt:lpstr>
      <vt:lpstr>Responsibilities of Members</vt:lpstr>
      <vt:lpstr>Old UML Diagram</vt:lpstr>
      <vt:lpstr>New UML Diagram </vt:lpstr>
      <vt:lpstr>Timeline</vt:lpstr>
      <vt:lpstr>PowerPoint Presentation</vt:lpstr>
      <vt:lpstr>Challenges</vt:lpstr>
      <vt:lpstr>PowerPoint Presentation</vt:lpstr>
      <vt:lpstr>Demonstration</vt:lpstr>
      <vt:lpstr>QUESTIONS?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Tournaments</dc:title>
  <cp:lastModifiedBy>Taehyun Park</cp:lastModifiedBy>
  <cp:revision>61</cp:revision>
  <dcterms:modified xsi:type="dcterms:W3CDTF">2012-12-08T04:35:41Z</dcterms:modified>
</cp:coreProperties>
</file>